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89" r:id="rId4"/>
    <p:sldId id="295" r:id="rId5"/>
    <p:sldId id="290" r:id="rId6"/>
    <p:sldId id="258" r:id="rId7"/>
    <p:sldId id="259" r:id="rId8"/>
    <p:sldId id="260" r:id="rId9"/>
    <p:sldId id="266" r:id="rId10"/>
    <p:sldId id="263" r:id="rId11"/>
    <p:sldId id="270" r:id="rId12"/>
    <p:sldId id="269" r:id="rId13"/>
    <p:sldId id="264" r:id="rId14"/>
    <p:sldId id="268" r:id="rId15"/>
    <p:sldId id="262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32"/>
    <p:restoredTop sz="95976"/>
  </p:normalViewPr>
  <p:slideViewPr>
    <p:cSldViewPr snapToGrid="0">
      <p:cViewPr varScale="1">
        <p:scale>
          <a:sx n="112" d="100"/>
          <a:sy n="112" d="100"/>
        </p:scale>
        <p:origin x="208" y="5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87F024-19DB-4FC8-888E-5C73B9B15BD4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/>
        <a:lstStyle/>
        <a:p>
          <a:endParaRPr lang="en-US"/>
        </a:p>
      </dgm:t>
    </dgm:pt>
    <dgm:pt modelId="{EDAF565F-2415-43C7-9475-0B052AE024E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>
              <a:latin typeface="Perpetua" panose="02020502060401020303" pitchFamily="18" charset="77"/>
            </a:rPr>
            <a:t>Crustacean life history </a:t>
          </a:r>
        </a:p>
      </dgm:t>
    </dgm:pt>
    <dgm:pt modelId="{F5D93D96-A864-4F40-98CB-9BF078922856}" type="parTrans" cxnId="{E38D4E04-2870-4D0A-80BC-6CA648ECC9AA}">
      <dgm:prSet/>
      <dgm:spPr/>
      <dgm:t>
        <a:bodyPr/>
        <a:lstStyle/>
        <a:p>
          <a:endParaRPr lang="en-US"/>
        </a:p>
      </dgm:t>
    </dgm:pt>
    <dgm:pt modelId="{02F8222A-E4A3-4606-8713-5528B4E49A8C}" type="sibTrans" cxnId="{E38D4E04-2870-4D0A-80BC-6CA648ECC9AA}">
      <dgm:prSet/>
      <dgm:spPr/>
      <dgm:t>
        <a:bodyPr/>
        <a:lstStyle/>
        <a:p>
          <a:endParaRPr lang="en-US"/>
        </a:p>
      </dgm:t>
    </dgm:pt>
    <dgm:pt modelId="{56DE751F-BDAE-4BB8-8EA9-B6ED05716A6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>
              <a:latin typeface="Perpetua" panose="02020502060401020303" pitchFamily="18" charset="77"/>
            </a:rPr>
            <a:t>Fisheries-independent survey (size-specific)</a:t>
          </a:r>
        </a:p>
      </dgm:t>
    </dgm:pt>
    <dgm:pt modelId="{5D561E7E-B96F-457F-99E1-E8B36DDAB0E9}" type="parTrans" cxnId="{35E259E7-CE00-4F18-8059-B2569F870DF5}">
      <dgm:prSet/>
      <dgm:spPr/>
      <dgm:t>
        <a:bodyPr/>
        <a:lstStyle/>
        <a:p>
          <a:endParaRPr lang="en-US"/>
        </a:p>
      </dgm:t>
    </dgm:pt>
    <dgm:pt modelId="{1592D6EF-6C88-466F-91F2-7D0E452540A5}" type="sibTrans" cxnId="{35E259E7-CE00-4F18-8059-B2569F870DF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8B25671-6C74-42F4-ADCB-596AB7001D31}" type="pres">
      <dgm:prSet presAssocID="{9087F024-19DB-4FC8-888E-5C73B9B15BD4}" presName="root" presStyleCnt="0">
        <dgm:presLayoutVars>
          <dgm:dir/>
          <dgm:resizeHandles val="exact"/>
        </dgm:presLayoutVars>
      </dgm:prSet>
      <dgm:spPr/>
    </dgm:pt>
    <dgm:pt modelId="{61E2EDDB-12AA-46AC-857B-76780FBF2001}" type="pres">
      <dgm:prSet presAssocID="{9087F024-19DB-4FC8-888E-5C73B9B15BD4}" presName="container" presStyleCnt="0">
        <dgm:presLayoutVars>
          <dgm:dir/>
          <dgm:resizeHandles val="exact"/>
        </dgm:presLayoutVars>
      </dgm:prSet>
      <dgm:spPr/>
    </dgm:pt>
    <dgm:pt modelId="{DB13549E-D11B-438F-BB1A-734863640B05}" type="pres">
      <dgm:prSet presAssocID="{56DE751F-BDAE-4BB8-8EA9-B6ED05716A6C}" presName="compNode" presStyleCnt="0"/>
      <dgm:spPr/>
    </dgm:pt>
    <dgm:pt modelId="{3C1F7A55-088C-40B8-B483-659428DD00B0}" type="pres">
      <dgm:prSet presAssocID="{56DE751F-BDAE-4BB8-8EA9-B6ED05716A6C}" presName="iconBgRect" presStyleLbl="bgShp" presStyleIdx="0" presStyleCnt="2"/>
      <dgm:spPr/>
    </dgm:pt>
    <dgm:pt modelId="{849A5C17-BC0E-41AC-BCFF-0C6D104D1A6C}" type="pres">
      <dgm:prSet presAssocID="{56DE751F-BDAE-4BB8-8EA9-B6ED05716A6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shing"/>
        </a:ext>
      </dgm:extLst>
    </dgm:pt>
    <dgm:pt modelId="{94A7F6B9-A973-4E80-8BB3-9DFB993B0790}" type="pres">
      <dgm:prSet presAssocID="{56DE751F-BDAE-4BB8-8EA9-B6ED05716A6C}" presName="spaceRect" presStyleCnt="0"/>
      <dgm:spPr/>
    </dgm:pt>
    <dgm:pt modelId="{4D1A6CC3-5EBE-4439-966F-07F6EF84D1D9}" type="pres">
      <dgm:prSet presAssocID="{56DE751F-BDAE-4BB8-8EA9-B6ED05716A6C}" presName="textRect" presStyleLbl="revTx" presStyleIdx="0" presStyleCnt="2">
        <dgm:presLayoutVars>
          <dgm:chMax val="1"/>
          <dgm:chPref val="1"/>
        </dgm:presLayoutVars>
      </dgm:prSet>
      <dgm:spPr/>
    </dgm:pt>
    <dgm:pt modelId="{5F81B331-1449-1242-95C3-F9E44D9053FA}" type="pres">
      <dgm:prSet presAssocID="{1592D6EF-6C88-466F-91F2-7D0E452540A5}" presName="sibTrans" presStyleLbl="sibTrans2D1" presStyleIdx="0" presStyleCnt="0"/>
      <dgm:spPr/>
    </dgm:pt>
    <dgm:pt modelId="{ADE46B07-3F34-4404-A1AC-7EEFF4544877}" type="pres">
      <dgm:prSet presAssocID="{EDAF565F-2415-43C7-9475-0B052AE024E9}" presName="compNode" presStyleCnt="0"/>
      <dgm:spPr/>
    </dgm:pt>
    <dgm:pt modelId="{38115A43-D549-4F57-B1E0-8F70A2B56198}" type="pres">
      <dgm:prSet presAssocID="{EDAF565F-2415-43C7-9475-0B052AE024E9}" presName="iconBgRect" presStyleLbl="bgShp" presStyleIdx="1" presStyleCnt="2"/>
      <dgm:spPr/>
    </dgm:pt>
    <dgm:pt modelId="{A30BEF70-31F2-4790-9FB8-CF39CFE2E73A}" type="pres">
      <dgm:prSet presAssocID="{EDAF565F-2415-43C7-9475-0B052AE024E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ab"/>
        </a:ext>
      </dgm:extLst>
    </dgm:pt>
    <dgm:pt modelId="{12D24122-C452-4DC7-A374-EED4CD4AF4BE}" type="pres">
      <dgm:prSet presAssocID="{EDAF565F-2415-43C7-9475-0B052AE024E9}" presName="spaceRect" presStyleCnt="0"/>
      <dgm:spPr/>
    </dgm:pt>
    <dgm:pt modelId="{69F81DB2-7A14-43AE-AC57-1485DED7B3FD}" type="pres">
      <dgm:prSet presAssocID="{EDAF565F-2415-43C7-9475-0B052AE024E9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E38D4E04-2870-4D0A-80BC-6CA648ECC9AA}" srcId="{9087F024-19DB-4FC8-888E-5C73B9B15BD4}" destId="{EDAF565F-2415-43C7-9475-0B052AE024E9}" srcOrd="1" destOrd="0" parTransId="{F5D93D96-A864-4F40-98CB-9BF078922856}" sibTransId="{02F8222A-E4A3-4606-8713-5528B4E49A8C}"/>
    <dgm:cxn modelId="{3BEEB905-19B6-EF49-9F59-9C2B5BEF7617}" type="presOf" srcId="{56DE751F-BDAE-4BB8-8EA9-B6ED05716A6C}" destId="{4D1A6CC3-5EBE-4439-966F-07F6EF84D1D9}" srcOrd="0" destOrd="0" presId="urn:microsoft.com/office/officeart/2018/2/layout/IconCircleList"/>
    <dgm:cxn modelId="{7811853A-8774-5D42-8977-CBBFB43D87DC}" type="presOf" srcId="{9087F024-19DB-4FC8-888E-5C73B9B15BD4}" destId="{28B25671-6C74-42F4-ADCB-596AB7001D31}" srcOrd="0" destOrd="0" presId="urn:microsoft.com/office/officeart/2018/2/layout/IconCircleList"/>
    <dgm:cxn modelId="{C90DE57F-C7FD-734B-B3F6-39B89FF79006}" type="presOf" srcId="{1592D6EF-6C88-466F-91F2-7D0E452540A5}" destId="{5F81B331-1449-1242-95C3-F9E44D9053FA}" srcOrd="0" destOrd="0" presId="urn:microsoft.com/office/officeart/2018/2/layout/IconCircleList"/>
    <dgm:cxn modelId="{35E259E7-CE00-4F18-8059-B2569F870DF5}" srcId="{9087F024-19DB-4FC8-888E-5C73B9B15BD4}" destId="{56DE751F-BDAE-4BB8-8EA9-B6ED05716A6C}" srcOrd="0" destOrd="0" parTransId="{5D561E7E-B96F-457F-99E1-E8B36DDAB0E9}" sibTransId="{1592D6EF-6C88-466F-91F2-7D0E452540A5}"/>
    <dgm:cxn modelId="{CF4B97F1-5731-C041-809C-8A1331A179C5}" type="presOf" srcId="{EDAF565F-2415-43C7-9475-0B052AE024E9}" destId="{69F81DB2-7A14-43AE-AC57-1485DED7B3FD}" srcOrd="0" destOrd="0" presId="urn:microsoft.com/office/officeart/2018/2/layout/IconCircleList"/>
    <dgm:cxn modelId="{1A008647-12C1-3947-AC27-6FF49DB101B3}" type="presParOf" srcId="{28B25671-6C74-42F4-ADCB-596AB7001D31}" destId="{61E2EDDB-12AA-46AC-857B-76780FBF2001}" srcOrd="0" destOrd="0" presId="urn:microsoft.com/office/officeart/2018/2/layout/IconCircleList"/>
    <dgm:cxn modelId="{40049055-AB72-154A-9B0E-B896D76EF6A3}" type="presParOf" srcId="{61E2EDDB-12AA-46AC-857B-76780FBF2001}" destId="{DB13549E-D11B-438F-BB1A-734863640B05}" srcOrd="0" destOrd="0" presId="urn:microsoft.com/office/officeart/2018/2/layout/IconCircleList"/>
    <dgm:cxn modelId="{AF1AFF84-F28E-2B4D-97B6-6B0326B742F8}" type="presParOf" srcId="{DB13549E-D11B-438F-BB1A-734863640B05}" destId="{3C1F7A55-088C-40B8-B483-659428DD00B0}" srcOrd="0" destOrd="0" presId="urn:microsoft.com/office/officeart/2018/2/layout/IconCircleList"/>
    <dgm:cxn modelId="{9EA2D41A-1167-AB4D-9FD1-483B5F1B2E0E}" type="presParOf" srcId="{DB13549E-D11B-438F-BB1A-734863640B05}" destId="{849A5C17-BC0E-41AC-BCFF-0C6D104D1A6C}" srcOrd="1" destOrd="0" presId="urn:microsoft.com/office/officeart/2018/2/layout/IconCircleList"/>
    <dgm:cxn modelId="{C1873E5D-31F1-4F40-97FF-06A06C97353E}" type="presParOf" srcId="{DB13549E-D11B-438F-BB1A-734863640B05}" destId="{94A7F6B9-A973-4E80-8BB3-9DFB993B0790}" srcOrd="2" destOrd="0" presId="urn:microsoft.com/office/officeart/2018/2/layout/IconCircleList"/>
    <dgm:cxn modelId="{55FBE099-C265-254A-879A-DB16E464FA13}" type="presParOf" srcId="{DB13549E-D11B-438F-BB1A-734863640B05}" destId="{4D1A6CC3-5EBE-4439-966F-07F6EF84D1D9}" srcOrd="3" destOrd="0" presId="urn:microsoft.com/office/officeart/2018/2/layout/IconCircleList"/>
    <dgm:cxn modelId="{A174361F-DD2A-144A-BB43-8E7D509B0210}" type="presParOf" srcId="{61E2EDDB-12AA-46AC-857B-76780FBF2001}" destId="{5F81B331-1449-1242-95C3-F9E44D9053FA}" srcOrd="1" destOrd="0" presId="urn:microsoft.com/office/officeart/2018/2/layout/IconCircleList"/>
    <dgm:cxn modelId="{F92D91B0-4FFD-5A4A-8FF0-AC950AD3C814}" type="presParOf" srcId="{61E2EDDB-12AA-46AC-857B-76780FBF2001}" destId="{ADE46B07-3F34-4404-A1AC-7EEFF4544877}" srcOrd="2" destOrd="0" presId="urn:microsoft.com/office/officeart/2018/2/layout/IconCircleList"/>
    <dgm:cxn modelId="{07F07817-B184-6149-9391-7888741DA563}" type="presParOf" srcId="{ADE46B07-3F34-4404-A1AC-7EEFF4544877}" destId="{38115A43-D549-4F57-B1E0-8F70A2B56198}" srcOrd="0" destOrd="0" presId="urn:microsoft.com/office/officeart/2018/2/layout/IconCircleList"/>
    <dgm:cxn modelId="{55A252DF-85A8-B847-86CD-2C7CEF90C432}" type="presParOf" srcId="{ADE46B07-3F34-4404-A1AC-7EEFF4544877}" destId="{A30BEF70-31F2-4790-9FB8-CF39CFE2E73A}" srcOrd="1" destOrd="0" presId="urn:microsoft.com/office/officeart/2018/2/layout/IconCircleList"/>
    <dgm:cxn modelId="{9CED749B-8B94-0C4B-BC72-A124D1E59057}" type="presParOf" srcId="{ADE46B07-3F34-4404-A1AC-7EEFF4544877}" destId="{12D24122-C452-4DC7-A374-EED4CD4AF4BE}" srcOrd="2" destOrd="0" presId="urn:microsoft.com/office/officeart/2018/2/layout/IconCircleList"/>
    <dgm:cxn modelId="{285E7F9C-A0F6-CB43-B705-200952A95098}" type="presParOf" srcId="{ADE46B07-3F34-4404-A1AC-7EEFF4544877}" destId="{69F81DB2-7A14-43AE-AC57-1485DED7B3F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1F7A55-088C-40B8-B483-659428DD00B0}">
      <dsp:nvSpPr>
        <dsp:cNvPr id="0" name=""/>
        <dsp:cNvSpPr/>
      </dsp:nvSpPr>
      <dsp:spPr>
        <a:xfrm>
          <a:off x="176670" y="1217511"/>
          <a:ext cx="1141598" cy="114159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9A5C17-BC0E-41AC-BCFF-0C6D104D1A6C}">
      <dsp:nvSpPr>
        <dsp:cNvPr id="0" name=""/>
        <dsp:cNvSpPr/>
      </dsp:nvSpPr>
      <dsp:spPr>
        <a:xfrm>
          <a:off x="416406" y="1457247"/>
          <a:ext cx="662126" cy="6621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1A6CC3-5EBE-4439-966F-07F6EF84D1D9}">
      <dsp:nvSpPr>
        <dsp:cNvPr id="0" name=""/>
        <dsp:cNvSpPr/>
      </dsp:nvSpPr>
      <dsp:spPr>
        <a:xfrm>
          <a:off x="1562897" y="1217511"/>
          <a:ext cx="2690910" cy="11415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Perpetua" panose="02020502060401020303" pitchFamily="18" charset="77"/>
            </a:rPr>
            <a:t>Fisheries-independent survey (size-specific)</a:t>
          </a:r>
        </a:p>
      </dsp:txBody>
      <dsp:txXfrm>
        <a:off x="1562897" y="1217511"/>
        <a:ext cx="2690910" cy="1141598"/>
      </dsp:txXfrm>
    </dsp:sp>
    <dsp:sp modelId="{38115A43-D549-4F57-B1E0-8F70A2B56198}">
      <dsp:nvSpPr>
        <dsp:cNvPr id="0" name=""/>
        <dsp:cNvSpPr/>
      </dsp:nvSpPr>
      <dsp:spPr>
        <a:xfrm>
          <a:off x="4722678" y="1217511"/>
          <a:ext cx="1141598" cy="114159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0BEF70-31F2-4790-9FB8-CF39CFE2E73A}">
      <dsp:nvSpPr>
        <dsp:cNvPr id="0" name=""/>
        <dsp:cNvSpPr/>
      </dsp:nvSpPr>
      <dsp:spPr>
        <a:xfrm>
          <a:off x="4962413" y="1457247"/>
          <a:ext cx="662126" cy="6621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F81DB2-7A14-43AE-AC57-1485DED7B3FD}">
      <dsp:nvSpPr>
        <dsp:cNvPr id="0" name=""/>
        <dsp:cNvSpPr/>
      </dsp:nvSpPr>
      <dsp:spPr>
        <a:xfrm>
          <a:off x="6108904" y="1217511"/>
          <a:ext cx="2690910" cy="11415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Perpetua" panose="02020502060401020303" pitchFamily="18" charset="77"/>
            </a:rPr>
            <a:t>Crustacean life history </a:t>
          </a:r>
        </a:p>
      </dsp:txBody>
      <dsp:txXfrm>
        <a:off x="6108904" y="1217511"/>
        <a:ext cx="2690910" cy="11415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C67E2A-A76D-494F-ADEC-49825E83ECFE}" type="datetimeFigureOut">
              <a:rPr lang="en-US" smtClean="0"/>
              <a:t>3/3/23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060586-A945-B743-967E-ECF05499A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61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2877C-1420-D743-9B70-0A685E4D46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601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AAA7-5DED-1E7F-2D8C-AF940106A6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A79F8B-6D0B-4308-DFF8-2A5A02DE45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EE2DA-C7B6-EA24-EC3D-502CA1B88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F78B0-B334-C24D-B6E9-B3B56A169FEB}" type="datetimeFigureOut">
              <a:rPr lang="en-US" smtClean="0"/>
              <a:t>3/3/23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BF1E2-5217-BEE3-4003-52B760EDD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E3F7E-2B23-F2B5-AE26-6760BFF30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982C8-87AD-3746-90DA-2FB9D6E02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94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92868-7C84-6BF5-2CF1-FF59F8A03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AFD8C4-145F-06C7-C0C7-6B29D9B602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A6BE1-B869-F38E-755B-408858F4C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F78B0-B334-C24D-B6E9-B3B56A169FEB}" type="datetimeFigureOut">
              <a:rPr lang="en-US" smtClean="0"/>
              <a:t>3/3/23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7F930-7F45-145B-574D-71D6861E9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92008-6203-62BC-9B2F-756D6D2D5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982C8-87AD-3746-90DA-2FB9D6E02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30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045A95-280D-C3E3-6B56-AF6A505A5B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CBD1AB-3872-C758-4C24-7BD9E0ADE6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A2B77-8E09-0037-08A4-BFCBD2DCF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F78B0-B334-C24D-B6E9-B3B56A169FEB}" type="datetimeFigureOut">
              <a:rPr lang="en-US" smtClean="0"/>
              <a:t>3/3/23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E428E-44A2-6C4D-BED5-E7DB22FFB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63DEC-57A1-CA29-171B-ACA13D383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982C8-87AD-3746-90DA-2FB9D6E02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03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9EE38-121E-4354-AFCA-CBBF18095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62F07-E055-60DB-1723-2247AFA74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14009-29F1-D6E1-F938-1A0ECEB2E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F78B0-B334-C24D-B6E9-B3B56A169FEB}" type="datetimeFigureOut">
              <a:rPr lang="en-US" smtClean="0"/>
              <a:t>3/3/23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F80DB-1A0B-0215-967D-F01C94B51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1DE69-F1F3-66F9-3239-B0EE8DF0D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982C8-87AD-3746-90DA-2FB9D6E02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132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5FD8-64E6-B243-D12E-905FFB0A4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93BEC8-1499-7433-E40D-BFDF83612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4C15-00D0-BDE7-3729-BC1EE9F05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F78B0-B334-C24D-B6E9-B3B56A169FEB}" type="datetimeFigureOut">
              <a:rPr lang="en-US" smtClean="0"/>
              <a:t>3/3/23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B07EF-8BEF-1867-7A6E-A79C8EACA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6E3BE-BA39-E725-9196-BB7B0F233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982C8-87AD-3746-90DA-2FB9D6E02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373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8FFB9-A0E2-8426-4108-5F84E6561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D9004-A747-6770-B4EC-591201A28F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6CBC46-B820-A813-9301-6D6DD67CCF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9827FA-EF60-E9F3-55E6-D0DA4CD87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F78B0-B334-C24D-B6E9-B3B56A169FEB}" type="datetimeFigureOut">
              <a:rPr lang="en-US" smtClean="0"/>
              <a:t>3/3/23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2C1AE-6B1D-DE76-2F45-453ED1CC7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DA0D9B-EEBF-7AA8-BA4D-9D25DB83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982C8-87AD-3746-90DA-2FB9D6E02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26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0866F-77AE-D121-88BB-703FC1EAF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5AAEF-40B8-E72B-AE9C-7E23937A1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B8F7AA-6DE3-868A-F074-E7CC2B92C8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33646F-7F2B-A403-D837-F96BDC6EDF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03FA2A-9206-3DCE-8F6F-FF31F948B6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4B3378-111A-D30B-670B-EDE41F0B9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F78B0-B334-C24D-B6E9-B3B56A169FEB}" type="datetimeFigureOut">
              <a:rPr lang="en-US" smtClean="0"/>
              <a:t>3/3/23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EC9185-31DA-5DE9-36E3-1585CD4C3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3F1306-0A27-961E-CC3F-D6D00F0C9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982C8-87AD-3746-90DA-2FB9D6E02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41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2B75D-3379-0443-48CC-A407C9AB6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53D4D2-0E90-FE9F-7F05-0AE226575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F78B0-B334-C24D-B6E9-B3B56A169FEB}" type="datetimeFigureOut">
              <a:rPr lang="en-US" smtClean="0"/>
              <a:t>3/3/23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EE7F89-C486-83B8-B599-B2D77CF2C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8EEB2-02B1-06F5-6C16-84536A686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982C8-87AD-3746-90DA-2FB9D6E02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260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64231B-1480-353F-74D5-A651006C8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F78B0-B334-C24D-B6E9-B3B56A169FEB}" type="datetimeFigureOut">
              <a:rPr lang="en-US" smtClean="0"/>
              <a:t>3/3/23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E8A486-49F2-35C1-DC87-5E15E6B41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5AADB-CBE0-B82B-85C4-605665941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982C8-87AD-3746-90DA-2FB9D6E02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31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4C3E9-529E-E58E-C7C6-94BEBB824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F66EE-2EB2-E9BA-63A6-60815DBF3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7A8FF-EB07-265B-5302-3B6899D9E3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E9228-CD63-189D-92A3-C21B406E8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F78B0-B334-C24D-B6E9-B3B56A169FEB}" type="datetimeFigureOut">
              <a:rPr lang="en-US" smtClean="0"/>
              <a:t>3/3/23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C1F161-C1D1-F2A6-02B4-926D41B3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2ECDFD-13F6-0A59-8E21-4846F665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982C8-87AD-3746-90DA-2FB9D6E02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818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B4280-6E3F-B481-EA59-3B78B0190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90D2FC-5F47-D397-4E68-0A077AC9FF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074FDB-3D3D-9211-A20B-1AE32A9042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2C7F15-58E7-753B-4904-61BA7414E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F78B0-B334-C24D-B6E9-B3B56A169FEB}" type="datetimeFigureOut">
              <a:rPr lang="en-US" smtClean="0"/>
              <a:t>3/3/23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DE4DD0-9DA1-89FC-FEE2-A654705D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A4DB86-C3FE-A7C7-217E-6D85648DE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982C8-87AD-3746-90DA-2FB9D6E02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750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7DA350-BCD3-318B-2AFB-6134F7B8F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914014-06E8-A38F-F281-59EA0DD36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80B42-00C0-6139-ABBB-9FEE1C58A0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F78B0-B334-C24D-B6E9-B3B56A169FEB}" type="datetimeFigureOut">
              <a:rPr lang="en-US" smtClean="0"/>
              <a:t>3/3/23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0CB85-056C-EF1E-4404-24964D1247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AF943-9B68-8776-E873-5A3F60284C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B982C8-87AD-3746-90DA-2FB9D6E02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988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A170C-CDAD-69F6-10A4-C627A29A3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96730"/>
            <a:ext cx="12192000" cy="1655763"/>
          </a:xfr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pPr algn="l"/>
            <a:r>
              <a:rPr lang="en-US" sz="6000" b="1" dirty="0">
                <a:solidFill>
                  <a:schemeClr val="tx1"/>
                </a:solidFill>
                <a:latin typeface="Perpetua" panose="02020502060401020303" pitchFamily="18" charset="77"/>
                <a:ea typeface="Cambria" panose="02040503050406030204" pitchFamily="18" charset="0"/>
              </a:rPr>
              <a:t>		Team Spatiotemporal:</a:t>
            </a:r>
            <a:br>
              <a:rPr lang="en-US" sz="6000" b="1" dirty="0">
                <a:solidFill>
                  <a:schemeClr val="tx1"/>
                </a:solidFill>
                <a:latin typeface="Perpetua" panose="02020502060401020303" pitchFamily="18" charset="77"/>
                <a:ea typeface="Cambria" panose="02040503050406030204" pitchFamily="18" charset="0"/>
              </a:rPr>
            </a:br>
            <a:r>
              <a:rPr lang="en-US" sz="6000" b="1" dirty="0">
                <a:solidFill>
                  <a:schemeClr val="tx1"/>
                </a:solidFill>
                <a:latin typeface="Perpetua" panose="02020502060401020303" pitchFamily="18" charset="77"/>
                <a:ea typeface="Cambria" panose="02040503050406030204" pitchFamily="18" charset="0"/>
              </a:rPr>
              <a:t>			Indian Ocean yellowfin tuna</a:t>
            </a:r>
            <a:endParaRPr lang="en-US" b="1" dirty="0">
              <a:latin typeface="Perpetua" panose="02020502060401020303" pitchFamily="18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77371D-6BC4-536B-B388-44567C7D34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12387"/>
            <a:ext cx="9144000" cy="1655762"/>
          </a:xfrm>
        </p:spPr>
        <p:txBody>
          <a:bodyPr/>
          <a:lstStyle/>
          <a:p>
            <a:pPr algn="r"/>
            <a:r>
              <a:rPr lang="en-US" i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Spatial Stock Assessment Simulation Experiment</a:t>
            </a:r>
            <a:endParaRPr lang="en-US" sz="18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r"/>
            <a:r>
              <a:rPr lang="en-US" i="1" dirty="0">
                <a:latin typeface="+mj-lt"/>
              </a:rPr>
              <a:t>March 5, 2023</a:t>
            </a:r>
          </a:p>
          <a:p>
            <a:pPr algn="r"/>
            <a:r>
              <a:rPr lang="en-US" i="1" dirty="0">
                <a:latin typeface="+mj-lt"/>
              </a:rPr>
              <a:t>Wellington, New Zealand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0DCEE5-2B90-B061-FE46-14DC13F1F349}"/>
              </a:ext>
            </a:extLst>
          </p:cNvPr>
          <p:cNvSpPr txBox="1"/>
          <p:nvPr/>
        </p:nvSpPr>
        <p:spPr>
          <a:xfrm>
            <a:off x="3836670" y="2902565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 err="1">
                <a:solidFill>
                  <a:schemeClr val="tx1"/>
                </a:solidFill>
                <a:latin typeface="Perpetua" panose="02020502060401020303" pitchFamily="18" charset="77"/>
                <a:cs typeface="Calibri Light" panose="020F0302020204030204" pitchFamily="34" charset="0"/>
              </a:rPr>
              <a:t>Jie</a:t>
            </a:r>
            <a:r>
              <a:rPr lang="en-US" sz="2800" b="1" i="1" dirty="0">
                <a:solidFill>
                  <a:schemeClr val="tx1"/>
                </a:solidFill>
                <a:latin typeface="Perpetua" panose="02020502060401020303" pitchFamily="18" charset="77"/>
                <a:cs typeface="Calibri Light" panose="020F0302020204030204" pitchFamily="34" charset="0"/>
              </a:rPr>
              <a:t> Cao</a:t>
            </a:r>
            <a:r>
              <a:rPr lang="en-US" sz="2800" i="1" dirty="0">
                <a:solidFill>
                  <a:schemeClr val="tx1"/>
                </a:solidFill>
                <a:latin typeface="Perpetua" panose="02020502060401020303" pitchFamily="18" charset="77"/>
                <a:cs typeface="Calibri Light" panose="020F0302020204030204" pitchFamily="34" charset="0"/>
              </a:rPr>
              <a:t>, North Carolina State University</a:t>
            </a:r>
          </a:p>
          <a:p>
            <a:r>
              <a:rPr lang="en-US" sz="2800" b="1" i="1" dirty="0">
                <a:latin typeface="Perpetua" panose="02020502060401020303" pitchFamily="18" charset="77"/>
                <a:cs typeface="Calibri Light" panose="020F0302020204030204" pitchFamily="34" charset="0"/>
              </a:rPr>
              <a:t>Maxime Olmos</a:t>
            </a:r>
            <a:r>
              <a:rPr lang="en-US" sz="2800" i="1" dirty="0">
                <a:latin typeface="Perpetua" panose="02020502060401020303" pitchFamily="18" charset="77"/>
                <a:cs typeface="Calibri Light" panose="020F0302020204030204" pitchFamily="34" charset="0"/>
              </a:rPr>
              <a:t>, IFREMER</a:t>
            </a:r>
            <a:endParaRPr lang="en-US" sz="2800" i="1" dirty="0">
              <a:solidFill>
                <a:schemeClr val="tx1"/>
              </a:solidFill>
              <a:latin typeface="Perpetua" panose="02020502060401020303" pitchFamily="18" charset="77"/>
              <a:cs typeface="Calibri Light" panose="020F03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789832-487D-D57A-E263-F10CA826C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92" y="4155672"/>
            <a:ext cx="1884410" cy="12435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C99E7A-A2FF-22D1-E9D8-FCDB1C408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14" y="5560852"/>
            <a:ext cx="2464766" cy="104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40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09512-C8C5-27B2-5F98-AC0CB86DB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9290"/>
            <a:ext cx="10886954" cy="60714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Perpetua" panose="02020502060401020303" pitchFamily="18" charset="77"/>
              </a:rPr>
              <a:t>Model development – </a:t>
            </a:r>
            <a:r>
              <a:rPr lang="en-US" dirty="0">
                <a:latin typeface="Perpetua" panose="02020502060401020303" pitchFamily="18" charset="77"/>
                <a:cs typeface="Times New Roman" panose="02020603050405020304" pitchFamily="18" charset="0"/>
              </a:rPr>
              <a:t>Version 5</a:t>
            </a:r>
            <a:br>
              <a:rPr lang="en-US" dirty="0">
                <a:latin typeface="Perpetua" panose="02020502060401020303" pitchFamily="18" charset="77"/>
                <a:cs typeface="Times New Roman" panose="02020603050405020304" pitchFamily="18" charset="0"/>
              </a:rPr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39B7DBE-7152-374D-A6A3-EE224BA45AA3}"/>
                  </a:ext>
                </a:extLst>
              </p:cNvPr>
              <p:cNvSpPr/>
              <p:nvPr/>
            </p:nvSpPr>
            <p:spPr>
              <a:xfrm>
                <a:off x="4364951" y="2076419"/>
                <a:ext cx="2012923" cy="4424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sup>
                          </m:sSubSup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39B7DBE-7152-374D-A6A3-EE224BA45A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951" y="2076419"/>
                <a:ext cx="2012923" cy="4424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2ACECA-3970-45D0-6709-C43638F332A8}"/>
                  </a:ext>
                </a:extLst>
              </p:cNvPr>
              <p:cNvSpPr txBox="1"/>
              <p:nvPr/>
            </p:nvSpPr>
            <p:spPr>
              <a:xfrm>
                <a:off x="372801" y="2674951"/>
                <a:ext cx="10886954" cy="4194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𝑴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</m:sub>
                        </m:sSub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2ACECA-3970-45D0-6709-C43638F33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01" y="2674951"/>
                <a:ext cx="10886954" cy="419410"/>
              </a:xfrm>
              <a:prstGeom prst="rect">
                <a:avLst/>
              </a:prstGeom>
              <a:blipFill>
                <a:blip r:embed="rId3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1BC3CA-8857-E691-8769-A4EE2C272C98}"/>
                  </a:ext>
                </a:extLst>
              </p:cNvPr>
              <p:cNvSpPr txBox="1"/>
              <p:nvPr/>
            </p:nvSpPr>
            <p:spPr>
              <a:xfrm>
                <a:off x="838200" y="3306921"/>
                <a:ext cx="10261922" cy="4514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𝑴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) 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𝑴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𝚺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1BC3CA-8857-E691-8769-A4EE2C272C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06921"/>
                <a:ext cx="10261922" cy="451470"/>
              </a:xfrm>
              <a:prstGeom prst="rect">
                <a:avLst/>
              </a:prstGeom>
              <a:blipFill>
                <a:blip r:embed="rId4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645215-863A-2D68-EDAD-CF7F383CE35E}"/>
              </a:ext>
            </a:extLst>
          </p:cNvPr>
          <p:cNvCxnSpPr/>
          <p:nvPr/>
        </p:nvCxnSpPr>
        <p:spPr>
          <a:xfrm>
            <a:off x="925974" y="4173967"/>
            <a:ext cx="978060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83CE69-85E8-48FE-B94F-A5746C549B05}"/>
              </a:ext>
            </a:extLst>
          </p:cNvPr>
          <p:cNvCxnSpPr/>
          <p:nvPr/>
        </p:nvCxnSpPr>
        <p:spPr>
          <a:xfrm>
            <a:off x="925974" y="1926219"/>
            <a:ext cx="978060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C9CEC22-293E-1E58-A439-D748A432E361}"/>
              </a:ext>
            </a:extLst>
          </p:cNvPr>
          <p:cNvSpPr txBox="1"/>
          <p:nvPr/>
        </p:nvSpPr>
        <p:spPr>
          <a:xfrm>
            <a:off x="844949" y="1922613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chemeClr val="accent1"/>
                </a:solidFill>
                <a:latin typeface="Perpetua" panose="02020502060401020303" pitchFamily="18" charset="77"/>
                <a:cs typeface="Times New Roman" panose="02020603050405020304" pitchFamily="18" charset="0"/>
              </a:rPr>
              <a:t>Population dynamics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FB6366-B3F0-F139-066D-057D719C2B67}"/>
              </a:ext>
            </a:extLst>
          </p:cNvPr>
          <p:cNvSpPr txBox="1"/>
          <p:nvPr/>
        </p:nvSpPr>
        <p:spPr>
          <a:xfrm>
            <a:off x="844949" y="4193708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chemeClr val="accent1"/>
                </a:solidFill>
                <a:latin typeface="Perpetua" panose="02020502060401020303" pitchFamily="18" charset="77"/>
                <a:cs typeface="Times New Roman" panose="02020603050405020304" pitchFamily="18" charset="0"/>
              </a:rPr>
              <a:t>Observation model</a:t>
            </a:r>
            <a:endParaRPr lang="en-US" b="1" i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C26C4F7-349C-5FD2-81B4-E02D2E003C53}"/>
                  </a:ext>
                </a:extLst>
              </p:cNvPr>
              <p:cNvSpPr/>
              <p:nvPr/>
            </p:nvSpPr>
            <p:spPr>
              <a:xfrm>
                <a:off x="2504955" y="4635092"/>
                <a:ext cx="5732916" cy="937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𝒍𝒐𝒈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𝑵𝒐𝒓𝒎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𝒍𝒐𝒈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𝑪𝑷𝑼𝑬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b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sub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C26C4F7-349C-5FD2-81B4-E02D2E003C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955" y="4635092"/>
                <a:ext cx="5732916" cy="9376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44B07FA-A96A-31B2-0B08-47BD4DE53F5F}"/>
                  </a:ext>
                </a:extLst>
              </p:cNvPr>
              <p:cNvSpPr txBox="1"/>
              <p:nvPr/>
            </p:nvSpPr>
            <p:spPr>
              <a:xfrm>
                <a:off x="2639027" y="5405133"/>
                <a:ext cx="6099858" cy="751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𝑩𝒊𝒏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b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44B07FA-A96A-31B2-0B08-47BD4DE53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027" y="5405133"/>
                <a:ext cx="6099858" cy="7515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7EA5937-5A42-1D76-4D2A-1E0AA30BD606}"/>
              </a:ext>
            </a:extLst>
          </p:cNvPr>
          <p:cNvSpPr txBox="1"/>
          <p:nvPr/>
        </p:nvSpPr>
        <p:spPr>
          <a:xfrm>
            <a:off x="925974" y="4848663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erpetua" panose="02020502060401020303" pitchFamily="18" charset="77"/>
              </a:rPr>
              <a:t>CPUE: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08A97D-C921-E474-CC8F-6D3E32DB0B1D}"/>
              </a:ext>
            </a:extLst>
          </p:cNvPr>
          <p:cNvSpPr txBox="1"/>
          <p:nvPr/>
        </p:nvSpPr>
        <p:spPr>
          <a:xfrm>
            <a:off x="925974" y="5596243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erpetua" panose="02020502060401020303" pitchFamily="18" charset="77"/>
              </a:rPr>
              <a:t>CPUE Comp: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C3C18-13FA-60D3-53FC-17EB58EEB1AA}"/>
              </a:ext>
            </a:extLst>
          </p:cNvPr>
          <p:cNvSpPr txBox="1"/>
          <p:nvPr/>
        </p:nvSpPr>
        <p:spPr>
          <a:xfrm>
            <a:off x="7712597" y="1998272"/>
            <a:ext cx="299398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Perpetua" panose="02020502060401020303" pitchFamily="18" charset="77"/>
              </a:rPr>
              <a:t>2 size classes (&lt;50cm; &gt;=50cm)</a:t>
            </a:r>
          </a:p>
        </p:txBody>
      </p:sp>
    </p:spTree>
    <p:extLst>
      <p:ext uri="{BB962C8B-B14F-4D97-AF65-F5344CB8AC3E}">
        <p14:creationId xmlns:p14="http://schemas.microsoft.com/office/powerpoint/2010/main" val="198913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14DAF-65EB-BAF8-7CA2-E4CC1FD55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08" y="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Perpetua" panose="02020502060401020303" pitchFamily="18" charset="77"/>
              </a:rPr>
              <a:t>Model estimation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6DD2D4-7B88-0054-0E03-263854929E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7548" y="1253331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Perpetua" panose="02020502060401020303" pitchFamily="18" charset="77"/>
                  </a:rPr>
                  <a:t>Observed 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𝐘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=(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) 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CPUE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&amp;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size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comp</m:t>
                    </m:r>
                  </m:oMath>
                </a14:m>
                <a:endParaRPr lang="en-US" dirty="0">
                  <a:latin typeface="Perpetua" panose="02020502060401020303" pitchFamily="18" charset="77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Perpetua" panose="02020502060401020303" pitchFamily="18" charset="77"/>
                  </a:rPr>
                  <a:t>Unobserved 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=(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Perpetua" panose="02020502060401020303" pitchFamily="18" charset="77"/>
                  </a:rPr>
                  <a:t> – Abundance at size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6DD2D4-7B88-0054-0E03-263854929E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7548" y="1253331"/>
                <a:ext cx="10515600" cy="4351338"/>
              </a:xfrm>
              <a:blipFill>
                <a:blip r:embed="rId2"/>
                <a:stretch>
                  <a:fillRect l="-1206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8">
                <a:extLst>
                  <a:ext uri="{FF2B5EF4-FFF2-40B4-BE49-F238E27FC236}">
                    <a16:creationId xmlns:a16="http://schemas.microsoft.com/office/drawing/2014/main" id="{B9A3F1CE-0951-ECC0-33B2-672D24764B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2353347"/>
                  </p:ext>
                </p:extLst>
              </p:nvPr>
            </p:nvGraphicFramePr>
            <p:xfrm>
              <a:off x="1225887" y="2487454"/>
              <a:ext cx="5956140" cy="4162913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1175795">
                      <a:extLst>
                        <a:ext uri="{9D8B030D-6E8A-4147-A177-3AD203B41FA5}">
                          <a16:colId xmlns:a16="http://schemas.microsoft.com/office/drawing/2014/main" val="1468627323"/>
                        </a:ext>
                      </a:extLst>
                    </a:gridCol>
                    <a:gridCol w="3634451">
                      <a:extLst>
                        <a:ext uri="{9D8B030D-6E8A-4147-A177-3AD203B41FA5}">
                          <a16:colId xmlns:a16="http://schemas.microsoft.com/office/drawing/2014/main" val="1840866289"/>
                        </a:ext>
                      </a:extLst>
                    </a:gridCol>
                    <a:gridCol w="1145894">
                      <a:extLst>
                        <a:ext uri="{9D8B030D-6E8A-4147-A177-3AD203B41FA5}">
                          <a16:colId xmlns:a16="http://schemas.microsoft.com/office/drawing/2014/main" val="4178291212"/>
                        </a:ext>
                      </a:extLst>
                    </a:gridCol>
                  </a:tblGrid>
                  <a:tr h="5241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  <a:endParaRPr lang="en-US" dirty="0">
                            <a:solidFill>
                              <a:schemeClr val="tx1"/>
                            </a:solidFill>
                            <a:latin typeface="Perpetua" panose="02020502060401020303" pitchFamily="18" charset="7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Description</a:t>
                          </a:r>
                          <a:endParaRPr lang="en-US" dirty="0">
                            <a:solidFill>
                              <a:schemeClr val="tx1"/>
                            </a:solidFill>
                            <a:latin typeface="Perpetua" panose="02020502060401020303" pitchFamily="18" charset="7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Estimate?</a:t>
                          </a:r>
                          <a:endParaRPr lang="en-US" dirty="0">
                            <a:solidFill>
                              <a:schemeClr val="tx1"/>
                            </a:solidFill>
                            <a:latin typeface="Perpetua" panose="02020502060401020303" pitchFamily="18" charset="7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631338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Perpetua" panose="02020502060401020303" pitchFamily="18" charset="7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Perpetua" panose="02020502060401020303" pitchFamily="18" charset="77"/>
                              <a:cs typeface="Times New Roman" panose="02020603050405020304" pitchFamily="18" charset="0"/>
                            </a:rPr>
                            <a:t>SPDE parameter – decorrelation (R)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✔︎</m:t>
                                </m:r>
                              </m:oMath>
                            </m:oMathPara>
                          </a14:m>
                          <a:endParaRPr lang="en-US" dirty="0">
                            <a:latin typeface="Perpetua" panose="02020502060401020303" pitchFamily="18" charset="7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4977278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Perpetua" panose="02020502060401020303" pitchFamily="18" charset="7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Perpetua" panose="02020502060401020303" pitchFamily="18" charset="77"/>
                              <a:cs typeface="Times New Roman" panose="02020603050405020304" pitchFamily="18" charset="0"/>
                            </a:rPr>
                            <a:t>SPDE parameter – decorrelation (N2)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✔</m:t>
                                </m:r>
                              </m:oMath>
                            </m:oMathPara>
                          </a14:m>
                          <a:endParaRPr lang="en-US" dirty="0">
                            <a:latin typeface="Perpetua" panose="02020502060401020303" pitchFamily="18" charset="7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24918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Perpetua" panose="02020502060401020303" pitchFamily="18" charset="7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Perpetua" panose="02020502060401020303" pitchFamily="18" charset="77"/>
                              <a:cs typeface="Times New Roman" panose="02020603050405020304" pitchFamily="18" charset="0"/>
                            </a:rPr>
                            <a:t>SPDE parameter – spatial variability (R)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✔</m:t>
                                </m:r>
                              </m:oMath>
                            </m:oMathPara>
                          </a14:m>
                          <a:endParaRPr lang="en-US" dirty="0">
                            <a:latin typeface="Perpetua" panose="02020502060401020303" pitchFamily="18" charset="7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8404901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Perpetua" panose="02020502060401020303" pitchFamily="18" charset="7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Perpetua" panose="02020502060401020303" pitchFamily="18" charset="77"/>
                              <a:cs typeface="Times New Roman" panose="02020603050405020304" pitchFamily="18" charset="0"/>
                            </a:rPr>
                            <a:t>SPDE parameter – spatial variability (N2)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✔</m:t>
                                </m:r>
                              </m:oMath>
                            </m:oMathPara>
                          </a14:m>
                          <a:endParaRPr lang="en-US" dirty="0">
                            <a:latin typeface="Perpetua" panose="02020502060401020303" pitchFamily="18" charset="7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4304063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𝐼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Perpetua" panose="02020502060401020303" pitchFamily="18" charset="7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Perpetua" panose="02020502060401020303" pitchFamily="18" charset="77"/>
                              <a:cs typeface="Times New Roman" panose="02020603050405020304" pitchFamily="18" charset="0"/>
                            </a:rPr>
                            <a:t>CPUE standard deviation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✔</m:t>
                              </m:r>
                            </m:oMath>
                          </a14:m>
                          <a:r>
                            <a:rPr lang="en-US" dirty="0">
                              <a:latin typeface="Perpetua" panose="02020502060401020303" pitchFamily="18" charset="77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1281085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Perpetua" panose="02020502060401020303" pitchFamily="18" charset="7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Perpetua" panose="02020502060401020303" pitchFamily="18" charset="77"/>
                              <a:cs typeface="Times New Roman" panose="02020603050405020304" pitchFamily="18" charset="0"/>
                            </a:rPr>
                            <a:t>Initial R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✔</m:t>
                                </m:r>
                              </m:oMath>
                            </m:oMathPara>
                          </a14:m>
                          <a:endParaRPr lang="en-US" dirty="0">
                            <a:latin typeface="Perpetua" panose="02020502060401020303" pitchFamily="18" charset="7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233652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latin typeface="Perpetua" panose="02020502060401020303" pitchFamily="18" charset="7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Perpetua" panose="02020502060401020303" pitchFamily="18" charset="77"/>
                              <a:cs typeface="Times New Roman" panose="02020603050405020304" pitchFamily="18" charset="0"/>
                            </a:rPr>
                            <a:t>Initial N2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✔</m:t>
                                </m:r>
                              </m:oMath>
                            </m:oMathPara>
                          </a14:m>
                          <a:endParaRPr lang="en-US" dirty="0">
                            <a:latin typeface="Perpetua" panose="02020502060401020303" pitchFamily="18" charset="7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052057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𝑔𝑟𝑜𝑤𝑡h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Perpetua" panose="02020502060401020303" pitchFamily="18" charset="7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Perpetua" panose="02020502060401020303" pitchFamily="18" charset="77"/>
                              <a:cs typeface="Times New Roman" panose="02020603050405020304" pitchFamily="18" charset="0"/>
                            </a:rPr>
                            <a:t>Probability of growing from size 1 to 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✔</m:t>
                                </m:r>
                              </m:oMath>
                            </m:oMathPara>
                          </a14:m>
                          <a:endParaRPr lang="en-US" dirty="0">
                            <a:latin typeface="Perpetua" panose="02020502060401020303" pitchFamily="18" charset="7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1207717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err="1">
                              <a:latin typeface="Perpetua" panose="02020502060401020303" pitchFamily="18" charset="77"/>
                              <a:cs typeface="Times New Roman" panose="02020603050405020304" pitchFamily="18" charset="0"/>
                            </a:rPr>
                            <a:t>qCPUE</a:t>
                          </a:r>
                          <a:endParaRPr lang="en-US" dirty="0">
                            <a:latin typeface="Perpetua" panose="02020502060401020303" pitchFamily="18" charset="7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Perpetua" panose="02020502060401020303" pitchFamily="18" charset="77"/>
                              <a:cs typeface="Times New Roman" panose="02020603050405020304" pitchFamily="18" charset="0"/>
                            </a:rPr>
                            <a:t>CPUE catchability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✔</m:t>
                                </m:r>
                              </m:oMath>
                            </m:oMathPara>
                          </a14:m>
                          <a:endParaRPr lang="en-US" dirty="0">
                            <a:latin typeface="Perpetua" panose="02020502060401020303" pitchFamily="18" charset="7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1732939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8">
                <a:extLst>
                  <a:ext uri="{FF2B5EF4-FFF2-40B4-BE49-F238E27FC236}">
                    <a16:creationId xmlns:a16="http://schemas.microsoft.com/office/drawing/2014/main" id="{B9A3F1CE-0951-ECC0-33B2-672D24764B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2353347"/>
                  </p:ext>
                </p:extLst>
              </p:nvPr>
            </p:nvGraphicFramePr>
            <p:xfrm>
              <a:off x="1225887" y="2487454"/>
              <a:ext cx="5956140" cy="4162913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1175795">
                      <a:extLst>
                        <a:ext uri="{9D8B030D-6E8A-4147-A177-3AD203B41FA5}">
                          <a16:colId xmlns:a16="http://schemas.microsoft.com/office/drawing/2014/main" val="1468627323"/>
                        </a:ext>
                      </a:extLst>
                    </a:gridCol>
                    <a:gridCol w="3634451">
                      <a:extLst>
                        <a:ext uri="{9D8B030D-6E8A-4147-A177-3AD203B41FA5}">
                          <a16:colId xmlns:a16="http://schemas.microsoft.com/office/drawing/2014/main" val="1840866289"/>
                        </a:ext>
                      </a:extLst>
                    </a:gridCol>
                    <a:gridCol w="1145894">
                      <a:extLst>
                        <a:ext uri="{9D8B030D-6E8A-4147-A177-3AD203B41FA5}">
                          <a16:colId xmlns:a16="http://schemas.microsoft.com/office/drawing/2014/main" val="4178291212"/>
                        </a:ext>
                      </a:extLst>
                    </a:gridCol>
                  </a:tblGrid>
                  <a:tr h="5241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  <a:endParaRPr lang="en-US" dirty="0">
                            <a:solidFill>
                              <a:schemeClr val="tx1"/>
                            </a:solidFill>
                            <a:latin typeface="Perpetua" panose="02020502060401020303" pitchFamily="18" charset="7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Description</a:t>
                          </a:r>
                          <a:endParaRPr lang="en-US" dirty="0">
                            <a:solidFill>
                              <a:schemeClr val="tx1"/>
                            </a:solidFill>
                            <a:latin typeface="Perpetua" panose="02020502060401020303" pitchFamily="18" charset="7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Estimate?</a:t>
                          </a:r>
                          <a:endParaRPr lang="en-US" dirty="0">
                            <a:solidFill>
                              <a:schemeClr val="tx1"/>
                            </a:solidFill>
                            <a:latin typeface="Perpetua" panose="02020502060401020303" pitchFamily="18" charset="7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6313386"/>
                      </a:ext>
                    </a:extLst>
                  </a:tr>
                  <a:tr h="4043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128125" r="-406452" b="-8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Perpetua" panose="02020502060401020303" pitchFamily="18" charset="77"/>
                              <a:cs typeface="Times New Roman" panose="02020603050405020304" pitchFamily="18" charset="0"/>
                            </a:rPr>
                            <a:t>SPDE parameter – decorrelation (R)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22222" t="-128125" r="-1111" b="-8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9772785"/>
                      </a:ext>
                    </a:extLst>
                  </a:tr>
                  <a:tr h="4043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228125" r="-406452" b="-7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Perpetua" panose="02020502060401020303" pitchFamily="18" charset="77"/>
                              <a:cs typeface="Times New Roman" panose="02020603050405020304" pitchFamily="18" charset="0"/>
                            </a:rPr>
                            <a:t>SPDE parameter – decorrelation (N2)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22222" t="-228125" r="-1111" b="-7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249188"/>
                      </a:ext>
                    </a:extLst>
                  </a:tr>
                  <a:tr h="4043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328125" r="-406452" b="-6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Perpetua" panose="02020502060401020303" pitchFamily="18" charset="77"/>
                              <a:cs typeface="Times New Roman" panose="02020603050405020304" pitchFamily="18" charset="0"/>
                            </a:rPr>
                            <a:t>SPDE parameter – spatial variability (R)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22222" t="-328125" r="-1111" b="-6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4049010"/>
                      </a:ext>
                    </a:extLst>
                  </a:tr>
                  <a:tr h="4043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428125" r="-406452" b="-5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Perpetua" panose="02020502060401020303" pitchFamily="18" charset="77"/>
                              <a:cs typeface="Times New Roman" panose="02020603050405020304" pitchFamily="18" charset="0"/>
                            </a:rPr>
                            <a:t>SPDE parameter – spatial variability (N2)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22222" t="-428125" r="-1111" b="-5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3040633"/>
                      </a:ext>
                    </a:extLst>
                  </a:tr>
                  <a:tr h="4043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528125" r="-406452" b="-4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Perpetua" panose="02020502060401020303" pitchFamily="18" charset="77"/>
                              <a:cs typeface="Times New Roman" panose="02020603050405020304" pitchFamily="18" charset="0"/>
                            </a:rPr>
                            <a:t>CPUE standard deviation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22222" t="-528125" r="-1111" b="-4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2810857"/>
                      </a:ext>
                    </a:extLst>
                  </a:tr>
                  <a:tr h="4043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628125" r="-406452" b="-3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Perpetua" panose="02020502060401020303" pitchFamily="18" charset="77"/>
                              <a:cs typeface="Times New Roman" panose="02020603050405020304" pitchFamily="18" charset="0"/>
                            </a:rPr>
                            <a:t>Initial R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22222" t="-628125" r="-1111" b="-3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2336529"/>
                      </a:ext>
                    </a:extLst>
                  </a:tr>
                  <a:tr h="4043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728125" r="-406452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Perpetua" panose="02020502060401020303" pitchFamily="18" charset="77"/>
                              <a:cs typeface="Times New Roman" panose="02020603050405020304" pitchFamily="18" charset="0"/>
                            </a:rPr>
                            <a:t>Initial N2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22222" t="-728125" r="-111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5205712"/>
                      </a:ext>
                    </a:extLst>
                  </a:tr>
                  <a:tr h="4043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828125" r="-406452" b="-1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Perpetua" panose="02020502060401020303" pitchFamily="18" charset="77"/>
                              <a:cs typeface="Times New Roman" panose="02020603050405020304" pitchFamily="18" charset="0"/>
                            </a:rPr>
                            <a:t>Probability of growing from size 1 to 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22222" t="-828125" r="-1111" b="-1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2077171"/>
                      </a:ext>
                    </a:extLst>
                  </a:tr>
                  <a:tr h="40430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err="1">
                              <a:latin typeface="Perpetua" panose="02020502060401020303" pitchFamily="18" charset="77"/>
                              <a:cs typeface="Times New Roman" panose="02020603050405020304" pitchFamily="18" charset="0"/>
                            </a:rPr>
                            <a:t>qCPUE</a:t>
                          </a:r>
                          <a:endParaRPr lang="en-US" dirty="0">
                            <a:latin typeface="Perpetua" panose="02020502060401020303" pitchFamily="18" charset="7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Perpetua" panose="02020502060401020303" pitchFamily="18" charset="77"/>
                              <a:cs typeface="Times New Roman" panose="02020603050405020304" pitchFamily="18" charset="0"/>
                            </a:rPr>
                            <a:t>CPUE catchability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22222" t="-928125" r="-1111" b="-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732939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9DE67DA-78DE-202D-5B01-0FC32EB479F3}"/>
              </a:ext>
            </a:extLst>
          </p:cNvPr>
          <p:cNvCxnSpPr/>
          <p:nvPr/>
        </p:nvCxnSpPr>
        <p:spPr>
          <a:xfrm>
            <a:off x="937548" y="1046543"/>
            <a:ext cx="978060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2860B597-E6DB-EBAD-9EE6-C3070647AD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81" t="6421" r="25233"/>
          <a:stretch/>
        </p:blipFill>
        <p:spPr>
          <a:xfrm>
            <a:off x="8079484" y="3429000"/>
            <a:ext cx="3088274" cy="29085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EA834D-9D36-025D-582F-CB671A7EC76B}"/>
                  </a:ext>
                </a:extLst>
              </p:cNvPr>
              <p:cNvSpPr txBox="1"/>
              <p:nvPr/>
            </p:nvSpPr>
            <p:spPr>
              <a:xfrm>
                <a:off x="7870783" y="2636356"/>
                <a:ext cx="6099858" cy="4987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i="1" dirty="0">
                    <a:latin typeface="Perpetua" panose="02020502060401020303" pitchFamily="18" charset="77"/>
                  </a:rPr>
                  <a:t>Predict random effects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sup>
                    </m:sSubSup>
                  </m:oMath>
                </a14:m>
                <a:r>
                  <a:rPr lang="en-US" sz="2400" i="1" dirty="0">
                    <a:latin typeface="Perpetua" panose="02020502060401020303" pitchFamily="18" charset="77"/>
                  </a:rPr>
                  <a:t>,</a:t>
                </a:r>
                <a:r>
                  <a:rPr lang="en-US" sz="24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n-US" sz="2400" i="1" dirty="0">
                    <a:latin typeface="Perpetua" panose="02020502060401020303" pitchFamily="18" charset="77"/>
                  </a:rPr>
                  <a:t>)</a:t>
                </a:r>
                <a:endParaRPr lang="en-US" sz="2400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EA834D-9D36-025D-582F-CB671A7EC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783" y="2636356"/>
                <a:ext cx="6099858" cy="498726"/>
              </a:xfrm>
              <a:prstGeom prst="rect">
                <a:avLst/>
              </a:prstGeom>
              <a:blipFill>
                <a:blip r:embed="rId5"/>
                <a:stretch>
                  <a:fillRect l="-1452" t="-2500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5629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4A799-39C8-D28E-1DB3-F9103C252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Perpetua" panose="02020502060401020303" pitchFamily="18" charset="77"/>
              </a:rPr>
              <a:t>Results – simulated data </a:t>
            </a: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037C48D7-B80E-90F8-9A78-2914C5E5A8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6C1001-6D06-986A-8C79-53222594A8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8" r="5755"/>
          <a:stretch/>
        </p:blipFill>
        <p:spPr>
          <a:xfrm>
            <a:off x="557049" y="1832577"/>
            <a:ext cx="5843752" cy="4100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321D95-8E06-607A-776C-620879CDDA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9" r="7725"/>
          <a:stretch/>
        </p:blipFill>
        <p:spPr>
          <a:xfrm>
            <a:off x="6248400" y="1832577"/>
            <a:ext cx="5675586" cy="410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701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4A703F-6E39-9702-39F9-511DE53C6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4600" b="1" dirty="0">
                <a:latin typeface="Perpetua" panose="02020502060401020303" pitchFamily="18" charset="77"/>
              </a:rPr>
              <a:t>Model configurations</a:t>
            </a:r>
            <a:endParaRPr lang="en-US" sz="46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C4906A-4C59-58F2-32BB-B7B0DC79DF2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26761" y="2660904"/>
            <a:ext cx="4818888" cy="3547872"/>
          </a:xfrm>
          <a:prstGeom prst="rect">
            <a:avLst/>
          </a:prstGeom>
        </p:spPr>
        <p:txBody>
          <a:bodyPr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Perpetua" panose="02020502060401020303" pitchFamily="18" charset="77"/>
              </a:rPr>
              <a:t>2 size classes (&lt;50cm; &gt;=50cm)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Perpetua" panose="02020502060401020303" pitchFamily="18" charset="77"/>
              </a:rPr>
              <a:t>176 model pseudo-years (81-256)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Perpetua" panose="02020502060401020303" pitchFamily="18" charset="77"/>
              </a:rPr>
              <a:t>2 GMRFs – residual spatial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Perpetua" panose="02020502060401020303" pitchFamily="18" charset="77"/>
              </a:rPr>
              <a:t>25 knots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Perpetua" panose="02020502060401020303" pitchFamily="18" charset="77"/>
              </a:rPr>
              <a:t>Combined fisheries (total catch; comps)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Perpetua" panose="02020502060401020303" pitchFamily="18" charset="77"/>
              </a:rPr>
              <a:t>M fixed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Perpetua" panose="02020502060401020303" pitchFamily="18" charset="77"/>
              </a:rPr>
              <a:t>Tagging data not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Perpetua" panose="02020502060401020303" pitchFamily="18" charset="77"/>
              </a:rPr>
              <a:t>Total catch (no error; 2 size bins)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Perpetua" panose="02020502060401020303" pitchFamily="18" charset="77"/>
            </a:endParaRPr>
          </a:p>
        </p:txBody>
      </p:sp>
      <p:pic>
        <p:nvPicPr>
          <p:cNvPr id="5" name="Picture 4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E0219112-F4B5-45D9-A4D0-C97C343F11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01" t="4292" r="3933" b="10883"/>
          <a:stretch/>
        </p:blipFill>
        <p:spPr>
          <a:xfrm>
            <a:off x="5231436" y="3796207"/>
            <a:ext cx="3180206" cy="2421713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A1D6B8AF-D4D3-247D-C56C-8727F20ED0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00" r="16742"/>
          <a:stretch/>
        </p:blipFill>
        <p:spPr>
          <a:xfrm>
            <a:off x="5115985" y="486340"/>
            <a:ext cx="3295657" cy="2823528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8A75D54B-FBF3-2F33-C97E-AA9C4B2B37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39" r="18599"/>
          <a:stretch/>
        </p:blipFill>
        <p:spPr>
          <a:xfrm>
            <a:off x="8692329" y="492099"/>
            <a:ext cx="3218984" cy="2823528"/>
          </a:xfrm>
          <a:prstGeom prst="rect">
            <a:avLst/>
          </a:prstGeom>
        </p:spPr>
      </p:pic>
      <p:pic>
        <p:nvPicPr>
          <p:cNvPr id="13" name="Picture 12" descr="Shape&#10;&#10;Description automatically generated">
            <a:extLst>
              <a:ext uri="{FF2B5EF4-FFF2-40B4-BE49-F238E27FC236}">
                <a16:creationId xmlns:a16="http://schemas.microsoft.com/office/drawing/2014/main" id="{88CAE8CF-D972-F6A1-FAB1-7D6E4929D1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81" r="25233"/>
          <a:stretch/>
        </p:blipFill>
        <p:spPr>
          <a:xfrm>
            <a:off x="8692329" y="3542374"/>
            <a:ext cx="3088274" cy="310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630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3E461-7D72-99F1-4151-BE6BD59BF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852" y="426879"/>
            <a:ext cx="9370296" cy="1325563"/>
          </a:xfrm>
        </p:spPr>
        <p:txBody>
          <a:bodyPr/>
          <a:lstStyle/>
          <a:p>
            <a:pPr algn="ctr"/>
            <a:r>
              <a:rPr lang="en-US" b="1" dirty="0">
                <a:latin typeface="Perpetua" panose="02020502060401020303" pitchFamily="18" charset="77"/>
              </a:rPr>
              <a:t>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564779-1B6B-CD8C-BB55-52F7BB1E5C95}"/>
              </a:ext>
            </a:extLst>
          </p:cNvPr>
          <p:cNvSpPr txBox="1"/>
          <p:nvPr/>
        </p:nvSpPr>
        <p:spPr>
          <a:xfrm>
            <a:off x="1631433" y="2626340"/>
            <a:ext cx="84696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Perpetua" panose="02020502060401020303" pitchFamily="18" charset="77"/>
              </a:rPr>
              <a:t>Converged!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Perpetua" panose="02020502060401020303" pitchFamily="18" charset="77"/>
              </a:rPr>
              <a:t>But…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Perpetua" panose="02020502060401020303" pitchFamily="18" charset="77"/>
              </a:rPr>
              <a:t>Priors (q, growth rate)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Perpetua" panose="02020502060401020303" pitchFamily="18" charset="77"/>
              </a:rPr>
              <a:t>Not converged! (high marginal field variance for 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Perpetua" panose="02020502060401020303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Perpetua" panose="02020502060401020303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Perpetua" panose="02020502060401020303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Perpetua" panose="02020502060401020303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Perpetua" panose="02020502060401020303" pitchFamily="18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DFD8A-C8B8-F10A-7217-FB9F3CCEB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7653" y="2190750"/>
            <a:ext cx="37211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6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711FC-8577-2662-4188-8B99F0B83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192"/>
            <a:ext cx="10515600" cy="1325563"/>
          </a:xfrm>
        </p:spPr>
        <p:txBody>
          <a:bodyPr/>
          <a:lstStyle/>
          <a:p>
            <a:r>
              <a:rPr lang="en-US" b="1" dirty="0">
                <a:latin typeface="Perpetua" panose="02020502060401020303" pitchFamily="18" charset="77"/>
              </a:rPr>
              <a:t>What we learned…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35FDB-5883-3BFC-00B1-3B046D335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754"/>
            <a:ext cx="10515600" cy="4956335"/>
          </a:xfrm>
        </p:spPr>
        <p:txBody>
          <a:bodyPr/>
          <a:lstStyle/>
          <a:p>
            <a:r>
              <a:rPr lang="en-US" dirty="0">
                <a:latin typeface="Perpetua" panose="02020502060401020303" pitchFamily="18" charset="77"/>
              </a:rPr>
              <a:t>Model complexity vs data availability </a:t>
            </a:r>
          </a:p>
          <a:p>
            <a:pPr lvl="1"/>
            <a:r>
              <a:rPr lang="en-US" dirty="0">
                <a:latin typeface="Perpetua" panose="02020502060401020303" pitchFamily="18" charset="77"/>
              </a:rPr>
              <a:t>Lack of data</a:t>
            </a:r>
          </a:p>
          <a:p>
            <a:pPr lvl="1"/>
            <a:r>
              <a:rPr lang="en-US" dirty="0">
                <a:latin typeface="Perpetua" panose="02020502060401020303" pitchFamily="18" charset="77"/>
              </a:rPr>
              <a:t>Long run times </a:t>
            </a:r>
          </a:p>
          <a:p>
            <a:pPr lvl="1"/>
            <a:endParaRPr lang="en-US" dirty="0">
              <a:latin typeface="Perpetua" panose="02020502060401020303" pitchFamily="18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1317CA-95D9-1A68-42A1-28F1963AD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67" r="14130"/>
          <a:stretch/>
        </p:blipFill>
        <p:spPr>
          <a:xfrm>
            <a:off x="1188720" y="2891789"/>
            <a:ext cx="4594860" cy="35433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5297C0A-A6CA-55D1-CD6C-78DAA26634CF}"/>
              </a:ext>
            </a:extLst>
          </p:cNvPr>
          <p:cNvGrpSpPr/>
          <p:nvPr/>
        </p:nvGrpSpPr>
        <p:grpSpPr>
          <a:xfrm>
            <a:off x="6396992" y="153191"/>
            <a:ext cx="5553862" cy="6549360"/>
            <a:chOff x="6396992" y="153191"/>
            <a:chExt cx="5553862" cy="65493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43AAEC0-F3AC-5284-02D9-7705F75940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723" r="13775"/>
            <a:stretch/>
          </p:blipFill>
          <p:spPr>
            <a:xfrm>
              <a:off x="6446161" y="153191"/>
              <a:ext cx="4245058" cy="327355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B7D1DE7-7EAC-B59E-C0A6-86C2C70D06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321" r="15177"/>
            <a:stretch/>
          </p:blipFill>
          <p:spPr>
            <a:xfrm>
              <a:off x="6396992" y="3426742"/>
              <a:ext cx="4247985" cy="327580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1FB46B-D1A8-129B-AB7A-876D1A67945A}"/>
                </a:ext>
              </a:extLst>
            </p:cNvPr>
            <p:cNvSpPr txBox="1"/>
            <p:nvPr/>
          </p:nvSpPr>
          <p:spPr>
            <a:xfrm>
              <a:off x="10644977" y="2798262"/>
              <a:ext cx="1305877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Perpetua" panose="02020502060401020303" pitchFamily="18" charset="77"/>
                </a:rPr>
                <a:t>13 cells over 256 </a:t>
              </a:r>
              <a:r>
                <a:rPr lang="en-US" sz="1800" b="1" dirty="0">
                  <a:solidFill>
                    <a:srgbClr val="FF0000"/>
                  </a:solidFill>
                  <a:latin typeface="Perpetua" panose="02020502060401020303" pitchFamily="18" charset="77"/>
                </a:rPr>
                <a:t>pseudo-years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294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924EE-1E7C-BDCC-95E0-56AC7F7FA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Perpetua" panose="02020502060401020303" pitchFamily="18" charset="77"/>
              </a:rPr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9FB8D-92E9-B10A-E785-1F550FE91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2560" y="1708626"/>
            <a:ext cx="6785610" cy="2046922"/>
          </a:xfrm>
        </p:spPr>
        <p:txBody>
          <a:bodyPr/>
          <a:lstStyle/>
          <a:p>
            <a:r>
              <a:rPr lang="en-US" dirty="0">
                <a:latin typeface="Perpetua" panose="02020502060401020303" pitchFamily="18" charset="77"/>
              </a:rPr>
              <a:t>Continue the simulation study </a:t>
            </a:r>
          </a:p>
          <a:p>
            <a:pPr lvl="1"/>
            <a:r>
              <a:rPr lang="en-US" dirty="0">
                <a:latin typeface="Perpetua" panose="02020502060401020303" pitchFamily="18" charset="77"/>
              </a:rPr>
              <a:t>Minimum data requirements for various scenarios </a:t>
            </a:r>
          </a:p>
          <a:p>
            <a:pPr lvl="1"/>
            <a:r>
              <a:rPr lang="en-US" dirty="0">
                <a:latin typeface="Perpetua" panose="02020502060401020303" pitchFamily="18" charset="77"/>
              </a:rPr>
              <a:t>Model performance </a:t>
            </a:r>
          </a:p>
          <a:p>
            <a:r>
              <a:rPr lang="en-US" dirty="0">
                <a:latin typeface="Perpetua" panose="02020502060401020303" pitchFamily="18" charset="77"/>
              </a:rPr>
              <a:t>Model diagnostics </a:t>
            </a:r>
          </a:p>
          <a:p>
            <a:endParaRPr lang="en-US" dirty="0">
              <a:latin typeface="Perpetua" panose="02020502060401020303" pitchFamily="18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ED765A-B7E4-6862-4D2C-B1C4E18BE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502" y="3429000"/>
            <a:ext cx="2800198" cy="194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751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804EF5B-C3E8-F396-93FD-B502699FC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44" y="1357362"/>
            <a:ext cx="6621008" cy="25325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F526F1-70C6-D7B4-B1D3-2EB8CC22C27E}"/>
              </a:ext>
            </a:extLst>
          </p:cNvPr>
          <p:cNvSpPr txBox="1"/>
          <p:nvPr/>
        </p:nvSpPr>
        <p:spPr>
          <a:xfrm>
            <a:off x="317177" y="193901"/>
            <a:ext cx="11793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atin typeface="Perpetua" panose="02020502060401020303" pitchFamily="18" charset="77"/>
              </a:rPr>
              <a:t>Spatiotemporal Model (STM) Overview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0F4FB83-CAED-CD56-8C6E-C70CBE151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1515" y="4189621"/>
            <a:ext cx="9440562" cy="1939037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400" dirty="0">
                <a:latin typeface="Perpetua" panose="02020502060401020303" pitchFamily="18" charset="77"/>
                <a:ea typeface="Perpetua" charset="0"/>
                <a:cs typeface="Perpetua" charset="0"/>
              </a:rPr>
              <a:t>  Combines theory and methods from population dynamics and </a:t>
            </a:r>
            <a:r>
              <a:rPr lang="en-US" sz="2400" dirty="0" err="1">
                <a:latin typeface="Perpetua" panose="02020502060401020303" pitchFamily="18" charset="77"/>
                <a:ea typeface="Perpetua" charset="0"/>
                <a:cs typeface="Perpetua" charset="0"/>
              </a:rPr>
              <a:t>geostatistics</a:t>
            </a:r>
            <a:endParaRPr lang="en-US" sz="2400" dirty="0">
              <a:latin typeface="Perpetua" panose="02020502060401020303" pitchFamily="18" charset="77"/>
              <a:ea typeface="Perpetua" charset="0"/>
              <a:cs typeface="Perpetua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sz="2400" dirty="0">
                <a:latin typeface="Perpetua" panose="02020502060401020303" pitchFamily="18" charset="77"/>
                <a:ea typeface="Perpetua" charset="0"/>
                <a:cs typeface="Perpetua" charset="0"/>
              </a:rPr>
              <a:t>  Assume population density varies continuously across space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>
                <a:latin typeface="Perpetua" panose="02020502060401020303" pitchFamily="18" charset="77"/>
                <a:ea typeface="Perpetua" charset="0"/>
                <a:cs typeface="Perpetua" charset="0"/>
              </a:rPr>
              <a:t>  Joint distribution for density at all locations</a:t>
            </a:r>
            <a:endParaRPr lang="en-US" sz="2400" dirty="0">
              <a:effectLst/>
              <a:latin typeface="Perpetua" panose="02020502060401020303" pitchFamily="18" charset="77"/>
            </a:endParaRPr>
          </a:p>
          <a:p>
            <a:pPr>
              <a:buFont typeface="Wingdings" pitchFamily="2" charset="2"/>
              <a:buChar char="v"/>
            </a:pPr>
            <a:r>
              <a:rPr lang="en-US" sz="2400" dirty="0">
                <a:latin typeface="Perpetua" panose="02020502060401020303" pitchFamily="18" charset="77"/>
                <a:ea typeface="Perpetua" charset="0"/>
                <a:cs typeface="Perpetua" charset="0"/>
              </a:rPr>
              <a:t>  Expand to account for size-structured population dynamics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9F3BEA-8A89-C8CE-3054-AEA133391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96" y="1357362"/>
            <a:ext cx="4365959" cy="11978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B5F5D1-575C-36F7-8739-75D7CB97D819}"/>
              </a:ext>
            </a:extLst>
          </p:cNvPr>
          <p:cNvSpPr txBox="1"/>
          <p:nvPr/>
        </p:nvSpPr>
        <p:spPr>
          <a:xfrm>
            <a:off x="7554199" y="2566458"/>
            <a:ext cx="539691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Perpetua" charset="0"/>
                <a:ea typeface="Perpetua" charset="0"/>
                <a:cs typeface="Perpetua" charset="0"/>
              </a:rPr>
              <a:t>Predicted population density map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Perpetua" charset="0"/>
                <a:ea typeface="Perpetua" charset="0"/>
                <a:cs typeface="Perpetua" charset="0"/>
              </a:rPr>
              <a:t>Estimated fishing mortality map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Perpetua" charset="0"/>
                <a:ea typeface="Perpetua" charset="0"/>
                <a:cs typeface="Perpetua" charset="0"/>
              </a:rPr>
              <a:t>Predicted catch map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Perpetua" charset="0"/>
                <a:ea typeface="Perpetua" charset="0"/>
                <a:cs typeface="Perpetua" charset="0"/>
              </a:rPr>
              <a:t>Estimated covariance of process error</a:t>
            </a:r>
          </a:p>
        </p:txBody>
      </p:sp>
    </p:spTree>
    <p:extLst>
      <p:ext uri="{BB962C8B-B14F-4D97-AF65-F5344CB8AC3E}">
        <p14:creationId xmlns:p14="http://schemas.microsoft.com/office/powerpoint/2010/main" val="309716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6396" y="-196318"/>
            <a:ext cx="1172361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400" b="1" dirty="0">
              <a:latin typeface="Perpetua" charset="0"/>
              <a:ea typeface="Perpetua" charset="0"/>
              <a:cs typeface="Perpetua" charset="0"/>
            </a:endParaRPr>
          </a:p>
          <a:p>
            <a:pPr algn="ctr"/>
            <a:r>
              <a:rPr lang="en-US" sz="4000" b="1" dirty="0">
                <a:latin typeface="Perpetua" charset="0"/>
              </a:rPr>
              <a:t>Process model</a:t>
            </a:r>
          </a:p>
          <a:p>
            <a:pPr algn="ctr"/>
            <a:r>
              <a:rPr lang="en-US" sz="2800" i="1" dirty="0">
                <a:latin typeface="Perpetua" charset="0"/>
                <a:ea typeface="Perpetua" charset="0"/>
                <a:cs typeface="Perpetua" charset="0"/>
              </a:rPr>
              <a:t>Abundance</a:t>
            </a:r>
            <a:r>
              <a:rPr lang="zh-CN" altLang="en-US" sz="2800" i="1" dirty="0">
                <a:latin typeface="Perpetua" charset="0"/>
                <a:ea typeface="Perpetua" charset="0"/>
                <a:cs typeface="Perpetua" charset="0"/>
              </a:rPr>
              <a:t> </a:t>
            </a:r>
            <a:r>
              <a:rPr lang="en-US" altLang="zh-CN" sz="2800" i="1" dirty="0">
                <a:latin typeface="Perpetua" charset="0"/>
                <a:ea typeface="Perpetua" charset="0"/>
                <a:cs typeface="Perpetua" charset="0"/>
              </a:rPr>
              <a:t>at size</a:t>
            </a:r>
            <a:r>
              <a:rPr lang="en-US" sz="2800" i="1" dirty="0">
                <a:latin typeface="Perpetua" charset="0"/>
                <a:ea typeface="Perpetua" charset="0"/>
                <a:cs typeface="Perpetua" charset="0"/>
              </a:rPr>
              <a:t> (n) for a given location s and time t</a:t>
            </a:r>
          </a:p>
          <a:p>
            <a:endParaRPr lang="en-US" dirty="0">
              <a:effectLst/>
              <a:latin typeface="Calibri" charset="0"/>
              <a:ea typeface="DengXian" charset="-122"/>
              <a:cs typeface="Times New Roman" charset="0"/>
            </a:endParaRPr>
          </a:p>
          <a:p>
            <a:endParaRPr lang="en-US" dirty="0">
              <a:effectLst/>
              <a:latin typeface="Calibri" charset="0"/>
              <a:ea typeface="DengXian" charset="-122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CAF3D2D-DB00-FB4F-85CE-244E53D0D59B}"/>
                  </a:ext>
                </a:extLst>
              </p:cNvPr>
              <p:cNvSpPr/>
              <p:nvPr/>
            </p:nvSpPr>
            <p:spPr>
              <a:xfrm>
                <a:off x="851289" y="1632935"/>
                <a:ext cx="4800994" cy="20553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)∘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3200" dirty="0">
                  <a:latin typeface="Calibri" charset="0"/>
                  <a:ea typeface="DengXian" charset="-122"/>
                  <a:cs typeface="Times New Roman" charset="0"/>
                </a:endParaRPr>
              </a:p>
              <a:p>
                <a:pPr algn="ctr"/>
                <a:endParaRPr lang="en-US" sz="3200" dirty="0">
                  <a:latin typeface="Calibri" charset="0"/>
                  <a:ea typeface="DengXian" charset="-122"/>
                  <a:cs typeface="Times New Roman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 ~ </m:t>
                    </m:r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MVN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(0,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𝑠𝑝𝑎𝑡𝑖𝑎𝑙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 ⊗ </m:t>
                    </m:r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800" b="1" i="1">
                            <a:latin typeface="Cambria Math" panose="02040503050406030204" pitchFamily="18" charset="0"/>
                          </a:rPr>
                          <m:t>𝚯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𝑳</m:t>
                        </m:r>
                      </m:sub>
                    </m:sSub>
                    <m:r>
                      <a:rPr lang="en-US" sz="28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algn="ctr"/>
                <a:endParaRPr lang="en-US" sz="32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CAF3D2D-DB00-FB4F-85CE-244E53D0D5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289" y="1632935"/>
                <a:ext cx="4800994" cy="20553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ED789E39-8EE4-DD28-5C58-050655C8277D}"/>
              </a:ext>
            </a:extLst>
          </p:cNvPr>
          <p:cNvGrpSpPr/>
          <p:nvPr/>
        </p:nvGrpSpPr>
        <p:grpSpPr>
          <a:xfrm>
            <a:off x="925591" y="1976355"/>
            <a:ext cx="10934417" cy="4143891"/>
            <a:chOff x="925591" y="1976355"/>
            <a:chExt cx="10934417" cy="414389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1424EFCB-6E55-8848-A101-D59F6D06D551}"/>
                    </a:ext>
                  </a:extLst>
                </p:cNvPr>
                <p:cNvSpPr/>
                <p:nvPr/>
              </p:nvSpPr>
              <p:spPr>
                <a:xfrm>
                  <a:off x="925591" y="3507357"/>
                  <a:ext cx="4726692" cy="150810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it-IT" sz="2000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∘</m:t>
                      </m:r>
                    </m:oMath>
                  </a14:m>
                  <a:r>
                    <a:rPr lang="en-US" sz="2000" dirty="0">
                      <a:latin typeface="Perpetua" charset="0"/>
                      <a:ea typeface="Perpetua" charset="0"/>
                      <a:cs typeface="Perpetua" charset="0"/>
                    </a:rPr>
                    <a:t>              Hadamard product (</a:t>
                  </a:r>
                  <a:r>
                    <a:rPr lang="en-US" sz="2000" dirty="0" err="1">
                      <a:latin typeface="Perpetua" charset="0"/>
                      <a:ea typeface="Perpetua" charset="0"/>
                      <a:cs typeface="Perpetua" charset="0"/>
                    </a:rPr>
                    <a:t>entrywise</a:t>
                  </a:r>
                  <a:r>
                    <a:rPr lang="en-US" sz="2000" dirty="0">
                      <a:latin typeface="Perpetua" charset="0"/>
                      <a:ea typeface="Perpetua" charset="0"/>
                      <a:cs typeface="Perpetua" charset="0"/>
                    </a:rPr>
                    <a:t> product)</a:t>
                  </a:r>
                </a:p>
                <a:p>
                  <a:r>
                    <a:rPr lang="en-US" sz="2000" b="1" i="1" dirty="0">
                      <a:latin typeface="Perpetua" charset="0"/>
                      <a:ea typeface="Perpetua" charset="0"/>
                      <a:cs typeface="Perpetua" charset="0"/>
                    </a:rPr>
                    <a:t>s	</a:t>
                  </a:r>
                  <a:r>
                    <a:rPr lang="en-US" sz="2000" dirty="0">
                      <a:latin typeface="Perpetua" charset="0"/>
                      <a:ea typeface="Perpetua" charset="0"/>
                      <a:cs typeface="Perpetua" charset="0"/>
                    </a:rPr>
                    <a:t>location</a:t>
                  </a:r>
                  <a:endParaRPr lang="en-US" sz="2000" b="1" i="1" dirty="0">
                    <a:latin typeface="Perpetua" charset="0"/>
                    <a:ea typeface="Perpetua" charset="0"/>
                    <a:cs typeface="Perpetua" charset="0"/>
                  </a:endParaRPr>
                </a:p>
                <a:p>
                  <a:r>
                    <a:rPr lang="en-US" sz="2000" b="1" i="1" dirty="0">
                      <a:latin typeface="Perpetua" charset="0"/>
                      <a:ea typeface="Perpetua" charset="0"/>
                      <a:cs typeface="Perpetua" charset="0"/>
                    </a:rPr>
                    <a:t>t	</a:t>
                  </a:r>
                  <a:r>
                    <a:rPr lang="en-US" sz="2000" dirty="0">
                      <a:latin typeface="Perpetua" charset="0"/>
                      <a:ea typeface="Perpetua" charset="0"/>
                      <a:cs typeface="Perpetua" charset="0"/>
                    </a:rPr>
                    <a:t>year</a:t>
                  </a:r>
                  <a:endParaRPr lang="en-US" sz="2000" b="1" i="1" dirty="0">
                    <a:latin typeface="Perpetua" charset="0"/>
                    <a:ea typeface="Perpetua" charset="0"/>
                    <a:cs typeface="Perpetua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⊗</m:t>
                      </m:r>
                    </m:oMath>
                  </a14:m>
                  <a:r>
                    <a:rPr lang="en-US" sz="2000" dirty="0">
                      <a:latin typeface="Perpetua" charset="0"/>
                      <a:ea typeface="Perpetua" charset="0"/>
                      <a:cs typeface="Perpetua" charset="0"/>
                    </a:rPr>
                    <a:t>	</a:t>
                  </a:r>
                  <a:r>
                    <a:rPr lang="en-US" sz="2000" dirty="0" err="1">
                      <a:latin typeface="Perpetua" charset="0"/>
                      <a:ea typeface="Perpetua" charset="0"/>
                      <a:cs typeface="Perpetua" charset="0"/>
                    </a:rPr>
                    <a:t>Kronecker</a:t>
                  </a:r>
                  <a:r>
                    <a:rPr lang="en-US" sz="2000" dirty="0">
                      <a:latin typeface="Perpetua" charset="0"/>
                      <a:ea typeface="Perpetua" charset="0"/>
                      <a:cs typeface="Perpetua" charset="0"/>
                    </a:rPr>
                    <a:t> product</a:t>
                  </a:r>
                </a:p>
                <a:p>
                  <a:endParaRPr lang="en-US" sz="1200" dirty="0">
                    <a:latin typeface="Perpetua" charset="0"/>
                    <a:ea typeface="Perpetua" charset="0"/>
                    <a:cs typeface="Perpetua" charset="0"/>
                  </a:endParaRPr>
                </a:p>
              </p:txBody>
            </p:sp>
          </mc:Choice>
          <mc:Fallback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1424EFCB-6E55-8848-A101-D59F6D06D5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591" y="3507357"/>
                  <a:ext cx="4726692" cy="1508105"/>
                </a:xfrm>
                <a:prstGeom prst="rect">
                  <a:avLst/>
                </a:prstGeom>
                <a:blipFill>
                  <a:blip r:embed="rId4"/>
                  <a:stretch>
                    <a:fillRect l="-1340" t="-1667" r="-134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42E769D-8578-DE47-AAE0-A66B167C1649}"/>
                    </a:ext>
                  </a:extLst>
                </p:cNvPr>
                <p:cNvSpPr txBox="1"/>
                <p:nvPr/>
              </p:nvSpPr>
              <p:spPr>
                <a:xfrm>
                  <a:off x="6145961" y="1976355"/>
                  <a:ext cx="5714047" cy="414389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endParaRPr lang="en-US" sz="2000" b="1" i="1" dirty="0">
                    <a:latin typeface="Perpetua" charset="0"/>
                    <a:ea typeface="Perpetua" charset="0"/>
                    <a:cs typeface="Perpetua" charset="0"/>
                  </a:endParaRP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Perpetua" charset="0"/>
                              <a:cs typeface="Perpetua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Perpetua" charset="0"/>
                              <a:cs typeface="Perpetua" charset="0"/>
                            </a:rPr>
                            <m:t>𝒏</m:t>
                          </m:r>
                        </m:e>
                        <m:sub>
                          <m:r>
                            <a:rPr lang="en-US" sz="2000" b="0" i="1">
                              <a:latin typeface="Cambria Math" charset="0"/>
                              <a:ea typeface="Perpetua" charset="0"/>
                              <a:cs typeface="Perpetua" charset="0"/>
                            </a:rPr>
                            <m:t>𝑠</m:t>
                          </m:r>
                          <m:r>
                            <a:rPr lang="en-US" sz="2000" b="0" i="1">
                              <a:latin typeface="Cambria Math" charset="0"/>
                              <a:ea typeface="Perpetua" charset="0"/>
                              <a:cs typeface="Perpetua" charset="0"/>
                            </a:rPr>
                            <m:t>,</m:t>
                          </m:r>
                          <m:r>
                            <a:rPr lang="en-US" sz="2000" b="0" i="1">
                              <a:latin typeface="Cambria Math" charset="0"/>
                              <a:ea typeface="Perpetua" charset="0"/>
                              <a:cs typeface="Perpetua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2000" dirty="0">
                      <a:latin typeface="Perpetua" charset="0"/>
                      <a:ea typeface="Perpetua" charset="0"/>
                      <a:cs typeface="Perpetua" charset="0"/>
                    </a:rPr>
                    <a:t> 	 vector of abundances for each of </a:t>
                  </a:r>
                  <a:r>
                    <a:rPr lang="en-US" sz="2000" i="1" dirty="0">
                      <a:latin typeface="Perpetua" charset="0"/>
                      <a:ea typeface="Perpetua" charset="0"/>
                      <a:cs typeface="Perpetua" charset="0"/>
                    </a:rPr>
                    <a:t>l</a:t>
                  </a:r>
                  <a:r>
                    <a:rPr lang="en-US" sz="2000" dirty="0">
                      <a:latin typeface="Perpetua" charset="0"/>
                      <a:ea typeface="Perpetua" charset="0"/>
                      <a:cs typeface="Perpetua" charset="0"/>
                    </a:rPr>
                    <a:t> size classes</a:t>
                  </a:r>
                </a:p>
                <a:p>
                  <a:endParaRPr lang="en-US" sz="2000" dirty="0">
                    <a:latin typeface="Perpetua" charset="0"/>
                    <a:ea typeface="Perpetua" charset="0"/>
                    <a:cs typeface="Perpetua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DengXian" charset="-122"/>
                          <a:cs typeface="Times New Roman" charset="0"/>
                        </a:rPr>
                        <m:t>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DengXian" charset="-122"/>
                          <a:cs typeface="Times New Roman" charset="0"/>
                        </a:rPr>
                        <m:t>()</m:t>
                      </m:r>
                    </m:oMath>
                  </a14:m>
                  <a:r>
                    <a:rPr lang="en-US" sz="2000" dirty="0">
                      <a:latin typeface="Perpetua" charset="0"/>
                      <a:ea typeface="Perpetua" charset="0"/>
                      <a:cs typeface="Perpetua" charset="0"/>
                    </a:rPr>
                    <a:t> 	 function representing population dynamic</a:t>
                  </a:r>
                </a:p>
                <a:p>
                  <a:endParaRPr lang="en-US" sz="2000" dirty="0">
                    <a:latin typeface="Perpetua" charset="0"/>
                    <a:ea typeface="Perpetua" charset="0"/>
                    <a:cs typeface="Perpetua" charset="0"/>
                  </a:endParaRP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charset="0"/>
                            </a:rPr>
                            <m:t>𝜺</m:t>
                          </m:r>
                        </m:e>
                        <m:sub>
                          <m:r>
                            <a:rPr lang="en-US" sz="2000" b="0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sz="2000" b="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2000" dirty="0">
                      <a:latin typeface="Perpetua" charset="0"/>
                      <a:ea typeface="Perpetua" charset="0"/>
                      <a:cs typeface="Perpetua" charset="0"/>
                    </a:rPr>
                    <a:t>	vector of random effects (process error)</a:t>
                  </a:r>
                </a:p>
                <a:p>
                  <a:endParaRPr lang="en-US" sz="2000" dirty="0">
                    <a:latin typeface="Perpetua" charset="0"/>
                    <a:ea typeface="Perpetua" charset="0"/>
                    <a:cs typeface="Perpetua" charset="0"/>
                  </a:endParaRP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b="1" i="1">
                              <a:latin typeface="Cambria Math" panose="02040503050406030204" pitchFamily="18" charset="0"/>
                            </a:rPr>
                            <m:t>𝚯</m:t>
                          </m:r>
                        </m:e>
                        <m: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</m:oMath>
                  </a14:m>
                  <a:r>
                    <a:rPr lang="en-US" sz="2000" dirty="0">
                      <a:latin typeface="Perpetua" charset="0"/>
                      <a:ea typeface="Perpetua" charset="0"/>
                      <a:cs typeface="Perpetua" charset="0"/>
                    </a:rPr>
                    <a:t>	covariance among size classes (</a:t>
                  </a:r>
                  <a:r>
                    <a:rPr lang="en-US" sz="2000" i="1" dirty="0">
                      <a:latin typeface="Perpetua" charset="0"/>
                      <a:ea typeface="Perpetua" charset="0"/>
                      <a:cs typeface="Perpetua" charset="0"/>
                    </a:rPr>
                    <a:t>l</a:t>
                  </a:r>
                  <a:r>
                    <a:rPr lang="en-US" sz="2000" dirty="0">
                      <a:latin typeface="Perpetua" charset="0"/>
                      <a:ea typeface="Perpetua" charset="0"/>
                      <a:cs typeface="Perpetua" charset="0"/>
                    </a:rPr>
                    <a:t> by </a:t>
                  </a:r>
                  <a:r>
                    <a:rPr lang="en-US" sz="2000" i="1" dirty="0">
                      <a:latin typeface="Perpetua" charset="0"/>
                      <a:ea typeface="Perpetua" charset="0"/>
                      <a:cs typeface="Perpetua" charset="0"/>
                    </a:rPr>
                    <a:t>l </a:t>
                  </a:r>
                  <a:r>
                    <a:rPr lang="en-US" sz="2000" dirty="0">
                      <a:latin typeface="Perpetua" charset="0"/>
                      <a:ea typeface="Perpetua" charset="0"/>
                      <a:cs typeface="Perpetua" charset="0"/>
                    </a:rPr>
                    <a:t>matrix</a:t>
                  </a:r>
                  <a:r>
                    <a:rPr lang="en-US" sz="2000" i="1" dirty="0">
                      <a:latin typeface="Perpetua" charset="0"/>
                      <a:ea typeface="Perpetua" charset="0"/>
                      <a:cs typeface="Perpetua" charset="0"/>
                    </a:rPr>
                    <a:t> </a:t>
                  </a:r>
                  <a:r>
                    <a:rPr lang="en-US" sz="2000" b="1" dirty="0">
                      <a:latin typeface="Perpetua" charset="0"/>
                      <a:ea typeface="Perpetua" charset="0"/>
                      <a:cs typeface="Perpetua" charset="0"/>
                    </a:rPr>
                    <a:t>L</a:t>
                  </a:r>
                  <a:r>
                    <a:rPr lang="en-US" sz="2000" dirty="0">
                      <a:latin typeface="Perpetua" charset="0"/>
                      <a:ea typeface="Perpetua" charset="0"/>
                      <a:cs typeface="Perpetua" charset="0"/>
                    </a:rPr>
                    <a:t>)</a:t>
                  </a:r>
                </a:p>
                <a:p>
                  <a:endParaRPr lang="en-US" sz="2000" dirty="0">
                    <a:latin typeface="Perpetua" charset="0"/>
                    <a:ea typeface="Perpetua" charset="0"/>
                    <a:cs typeface="Perpetua" charset="0"/>
                  </a:endParaRP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DengXian" charset="-122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charset="0"/>
                              <a:ea typeface="DengXian" charset="-122"/>
                              <a:cs typeface="Times New Roman" charset="0"/>
                            </a:rPr>
                            <m:t>𝐑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  <a:ea typeface="DengXian" charset="-122"/>
                              <a:cs typeface="Times New Roman" charset="0"/>
                            </a:rPr>
                            <m:t>𝑠𝑝𝑎𝑡𝑖𝑎𝑙</m:t>
                          </m:r>
                        </m:sub>
                      </m:sSub>
                    </m:oMath>
                  </a14:m>
                  <a:r>
                    <a:rPr lang="en-US" sz="2000" dirty="0">
                      <a:latin typeface="Perpetua" charset="0"/>
                      <a:ea typeface="Perpetua" charset="0"/>
                      <a:cs typeface="Perpetua" charset="0"/>
                    </a:rPr>
                    <a:t>	spatial covariance matrix (covariance between 2 	locations 	follows a </a:t>
                  </a:r>
                  <a:r>
                    <a:rPr lang="en-US" sz="2000" dirty="0" err="1">
                      <a:latin typeface="Perpetua" charset="0"/>
                      <a:ea typeface="Perpetua" charset="0"/>
                      <a:cs typeface="Perpetua" charset="0"/>
                    </a:rPr>
                    <a:t>Matern</a:t>
                  </a:r>
                  <a:r>
                    <a:rPr lang="en-US" sz="2000" dirty="0">
                      <a:latin typeface="Perpetua" charset="0"/>
                      <a:ea typeface="Perpetua" charset="0"/>
                      <a:cs typeface="Perpetua" charset="0"/>
                    </a:rPr>
                    <a:t> function)</a:t>
                  </a:r>
                </a:p>
                <a:p>
                  <a:r>
                    <a:rPr lang="en-US" sz="2000" dirty="0">
                      <a:latin typeface="Perpetua" charset="0"/>
                      <a:ea typeface="Perpetua" charset="0"/>
                      <a:cs typeface="Perpetua" charset="0"/>
                    </a:rPr>
                    <a:t> </a:t>
                  </a:r>
                </a:p>
                <a:p>
                  <a:endParaRPr lang="en-US" sz="2000" dirty="0">
                    <a:latin typeface="Perpetua" charset="0"/>
                    <a:ea typeface="Perpetua" charset="0"/>
                    <a:cs typeface="Perpetua" charset="0"/>
                  </a:endParaRPr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42E769D-8578-DE47-AAE0-A66B167C16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5961" y="1976355"/>
                  <a:ext cx="5714047" cy="414389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D08DBCB-D1D5-DB4E-2472-0DDDB473C9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928" y="5015462"/>
            <a:ext cx="4449716" cy="162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580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Perpetua" charset="0"/>
                <a:ea typeface="Perpetua" charset="0"/>
                <a:cs typeface="Perpetua" charset="0"/>
              </a:rPr>
              <a:t>Input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6" y="2241771"/>
            <a:ext cx="5174684" cy="26866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18835" y="1451368"/>
            <a:ext cx="18517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Perpetua" charset="0"/>
                <a:ea typeface="Perpetua" charset="0"/>
                <a:cs typeface="Perpetua" charset="0"/>
              </a:rPr>
              <a:t>survey data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7471319" y="1438282"/>
            <a:ext cx="34956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Perpetua" charset="0"/>
                <a:ea typeface="Perpetua" charset="0"/>
                <a:cs typeface="Perpetua" charset="0"/>
              </a:rPr>
              <a:t>commercial catch data</a:t>
            </a:r>
            <a:endParaRPr lang="en-US" sz="3200" dirty="0"/>
          </a:p>
        </p:txBody>
      </p:sp>
      <p:cxnSp>
        <p:nvCxnSpPr>
          <p:cNvPr id="8" name="Straight Connector 7"/>
          <p:cNvCxnSpPr>
            <a:stCxn id="2" idx="2"/>
          </p:cNvCxnSpPr>
          <p:nvPr/>
        </p:nvCxnSpPr>
        <p:spPr>
          <a:xfrm>
            <a:off x="6096000" y="1451368"/>
            <a:ext cx="14868" cy="50497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641862" y="5252272"/>
            <a:ext cx="2679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Perpetua" charset="0"/>
                <a:ea typeface="Perpetua" charset="0"/>
                <a:cs typeface="Perpetua" charset="0"/>
              </a:rPr>
              <a:t>used to create mesh/knots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Perpetua" charset="0"/>
              <a:ea typeface="Perpetua" charset="0"/>
              <a:cs typeface="Perpetua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76427" y="5113772"/>
            <a:ext cx="24854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Perpetua" charset="0"/>
                <a:ea typeface="Perpetua" charset="0"/>
                <a:cs typeface="Perpetua" charset="0"/>
              </a:rPr>
              <a:t>fine scale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Perpetua" charset="0"/>
                <a:ea typeface="Perpetua" charset="0"/>
                <a:cs typeface="Perpetua" charset="0"/>
              </a:rPr>
              <a:t>aggregated to knot-level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Perpetua" charset="0"/>
              <a:ea typeface="Perpetua" charset="0"/>
              <a:cs typeface="Perpetu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478" y="2335759"/>
            <a:ext cx="4269321" cy="249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56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C7A3C3-311F-86C1-E29E-542E02BD2165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24"/>
          <a:stretch/>
        </p:blipFill>
        <p:spPr>
          <a:xfrm>
            <a:off x="243044" y="458188"/>
            <a:ext cx="6663902" cy="619407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5CB9DE7-CA31-9883-2491-297EE3E8961A}"/>
              </a:ext>
            </a:extLst>
          </p:cNvPr>
          <p:cNvGrpSpPr/>
          <p:nvPr/>
        </p:nvGrpSpPr>
        <p:grpSpPr>
          <a:xfrm>
            <a:off x="7306996" y="1378533"/>
            <a:ext cx="4522265" cy="4225191"/>
            <a:chOff x="7306996" y="1378533"/>
            <a:chExt cx="4522265" cy="422519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5A08EFB-EE31-7FD9-DE37-3F9060EC8D50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4"/>
            <a:stretch/>
          </p:blipFill>
          <p:spPr>
            <a:xfrm>
              <a:off x="7306996" y="1378533"/>
              <a:ext cx="4459203" cy="205046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33CD28C-4A58-9268-9841-C1C680027007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855"/>
            <a:stretch/>
          </p:blipFill>
          <p:spPr>
            <a:xfrm>
              <a:off x="7306996" y="3555224"/>
              <a:ext cx="4522265" cy="2048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378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B4BD9-586D-03D8-F03D-8E0422796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en-US" b="1" dirty="0">
                <a:latin typeface="Perpetua" panose="02020502060401020303" pitchFamily="18" charset="77"/>
              </a:rPr>
              <a:t>STM: Application to Yellowfin Tuna </a:t>
            </a:r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Shape&#10;&#10;Description automatically generated with low confidence">
            <a:extLst>
              <a:ext uri="{FF2B5EF4-FFF2-40B4-BE49-F238E27FC236}">
                <a16:creationId xmlns:a16="http://schemas.microsoft.com/office/drawing/2014/main" id="{25B92582-E68E-13EA-0304-2B7CCAC2F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83432" y="1210764"/>
            <a:ext cx="942128" cy="942128"/>
          </a:xfrm>
          <a:prstGeom prst="rect">
            <a:avLst/>
          </a:prstGeom>
        </p:spPr>
      </p:pic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05B8963B-F7F9-8943-D450-8717B7A2D6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3088470"/>
              </p:ext>
            </p:extLst>
          </p:nvPr>
        </p:nvGraphicFramePr>
        <p:xfrm>
          <a:off x="1981112" y="2265037"/>
          <a:ext cx="8976486" cy="3576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1235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5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ubes connected with a red line">
            <a:extLst>
              <a:ext uri="{FF2B5EF4-FFF2-40B4-BE49-F238E27FC236}">
                <a16:creationId xmlns:a16="http://schemas.microsoft.com/office/drawing/2014/main" id="{D661EF47-C1C6-574D-6A4E-E2F9AF1DED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73" r="10577" b="-1"/>
          <a:stretch/>
        </p:blipFill>
        <p:spPr>
          <a:xfrm>
            <a:off x="6686072" y="333115"/>
            <a:ext cx="5383530" cy="619177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7D0DF3-20FC-4529-4F39-DDC3AA675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511" y="791164"/>
            <a:ext cx="7693010" cy="7459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>
                <a:latin typeface="Perpetua" panose="02020502060401020303" pitchFamily="18" charset="77"/>
              </a:rPr>
              <a:t>Model development - </a:t>
            </a:r>
            <a:r>
              <a:rPr lang="en-US" b="1" i="1" dirty="0">
                <a:latin typeface="Perpetua" panose="02020502060401020303" pitchFamily="18" charset="77"/>
              </a:rPr>
              <a:t>Pathway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94F3BD0-4F6F-0BBA-F628-BE0456366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761" y="2579734"/>
            <a:ext cx="4846869" cy="1939037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400" dirty="0">
                <a:latin typeface="Perpetua" panose="02020502060401020303" pitchFamily="18" charset="77"/>
                <a:ea typeface="Perpetua" charset="0"/>
                <a:cs typeface="Perpetua" charset="0"/>
              </a:rPr>
              <a:t>  Modified population dynamics</a:t>
            </a:r>
          </a:p>
          <a:p>
            <a:pPr lvl="1">
              <a:buFont typeface="Wingdings" pitchFamily="2" charset="2"/>
              <a:buChar char="v"/>
            </a:pPr>
            <a:r>
              <a:rPr lang="en-US" sz="2000" dirty="0">
                <a:latin typeface="Perpetua" panose="02020502060401020303" pitchFamily="18" charset="77"/>
                <a:ea typeface="Perpetua" charset="0"/>
                <a:cs typeface="Perpetua" charset="0"/>
              </a:rPr>
              <a:t> size-structured</a:t>
            </a:r>
          </a:p>
          <a:p>
            <a:pPr lvl="1">
              <a:buFont typeface="Wingdings" pitchFamily="2" charset="2"/>
              <a:buChar char="v"/>
            </a:pPr>
            <a:endParaRPr lang="en-US" sz="2000" dirty="0">
              <a:latin typeface="Perpetua" panose="02020502060401020303" pitchFamily="18" charset="77"/>
              <a:ea typeface="Perpetua" charset="0"/>
              <a:cs typeface="Perpetua" charset="0"/>
            </a:endParaRPr>
          </a:p>
          <a:p>
            <a:pPr lvl="1">
              <a:buFont typeface="Wingdings" pitchFamily="2" charset="2"/>
              <a:buChar char="v"/>
            </a:pPr>
            <a:endParaRPr lang="en-US" sz="2000" dirty="0">
              <a:latin typeface="Perpetua" panose="02020502060401020303" pitchFamily="18" charset="77"/>
              <a:ea typeface="Perpetua" charset="0"/>
              <a:cs typeface="Perpetua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sz="2400" dirty="0">
                <a:latin typeface="Perpetua" panose="02020502060401020303" pitchFamily="18" charset="77"/>
                <a:ea typeface="Perpetua" charset="0"/>
                <a:cs typeface="Perpetua" charset="0"/>
              </a:rPr>
              <a:t>  Reduced dimension</a:t>
            </a:r>
          </a:p>
          <a:p>
            <a:pPr lvl="1">
              <a:buFont typeface="Wingdings" pitchFamily="2" charset="2"/>
              <a:buChar char="v"/>
            </a:pPr>
            <a:r>
              <a:rPr lang="en-US" sz="2000" dirty="0">
                <a:latin typeface="Perpetua" panose="02020502060401020303" pitchFamily="18" charset="77"/>
                <a:ea typeface="Perpetua" charset="0"/>
                <a:cs typeface="Perpetua" charset="0"/>
              </a:rPr>
              <a:t> #fisheries</a:t>
            </a:r>
          </a:p>
          <a:p>
            <a:pPr marL="0" indent="0">
              <a:buNone/>
            </a:pPr>
            <a:endParaRPr lang="en-US" sz="2400" dirty="0">
              <a:effectLst/>
              <a:latin typeface="Perpetua" panose="02020502060401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53945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B332D-F037-872E-52C8-3ABEE2354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847" y="24763"/>
            <a:ext cx="10515600" cy="1325563"/>
          </a:xfrm>
        </p:spPr>
        <p:txBody>
          <a:bodyPr/>
          <a:lstStyle/>
          <a:p>
            <a:r>
              <a:rPr lang="en-US" b="1" dirty="0">
                <a:latin typeface="Perpetua" panose="02020502060401020303" pitchFamily="18" charset="77"/>
              </a:rPr>
              <a:t>Spatiotemporal model – Yellowfin Tuna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9CE11-45C4-3432-6031-1CA5CCEFE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3196"/>
            <a:ext cx="10515600" cy="435133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u="sng" dirty="0">
                <a:latin typeface="Perpetua" panose="02020502060401020303" pitchFamily="18" charset="77"/>
                <a:cs typeface="Times New Roman" panose="02020603050405020304" pitchFamily="18" charset="0"/>
              </a:rPr>
              <a:t>State-space framework defined by two stochastic processes</a:t>
            </a:r>
          </a:p>
          <a:p>
            <a:pPr lvl="1"/>
            <a:r>
              <a:rPr lang="en-US" i="1" dirty="0" err="1">
                <a:latin typeface="Perpetua" panose="02020502060401020303" pitchFamily="18" charset="77"/>
                <a:cs typeface="Times New Roman" panose="02020603050405020304" pitchFamily="18" charset="0"/>
              </a:rPr>
              <a:t>X</a:t>
            </a:r>
            <a:r>
              <a:rPr lang="en-US" i="1" baseline="-25000" dirty="0" err="1">
                <a:latin typeface="Perpetua" panose="02020502060401020303" pitchFamily="18" charset="77"/>
                <a:cs typeface="Times New Roman" panose="02020603050405020304" pitchFamily="18" charset="0"/>
              </a:rPr>
              <a:t>s,t</a:t>
            </a:r>
            <a:r>
              <a:rPr lang="en-US" dirty="0">
                <a:latin typeface="Perpetua" panose="02020502060401020303" pitchFamily="18" charset="77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Perpetua" panose="02020502060401020303" pitchFamily="18" charset="77"/>
                <a:cs typeface="Times New Roman" panose="02020603050405020304" pitchFamily="18" charset="0"/>
              </a:rPr>
              <a:t>t</a:t>
            </a:r>
            <a:r>
              <a:rPr lang="en-US" dirty="0">
                <a:latin typeface="Perpetua" panose="02020502060401020303" pitchFamily="18" charset="77"/>
                <a:cs typeface="Times New Roman" panose="02020603050405020304" pitchFamily="18" charset="0"/>
              </a:rPr>
              <a:t>=</a:t>
            </a:r>
            <a:r>
              <a:rPr lang="en-US" i="1" dirty="0">
                <a:latin typeface="Perpetua" panose="02020502060401020303" pitchFamily="18" charset="77"/>
                <a:cs typeface="Times New Roman" panose="02020603050405020304" pitchFamily="18" charset="0"/>
              </a:rPr>
              <a:t>1,…T </a:t>
            </a:r>
            <a:r>
              <a:rPr lang="en-US" dirty="0">
                <a:latin typeface="Perpetua" panose="02020502060401020303" pitchFamily="18" charset="77"/>
                <a:cs typeface="Times New Roman" panose="02020603050405020304" pitchFamily="18" charset="0"/>
              </a:rPr>
              <a:t>and </a:t>
            </a:r>
            <a:r>
              <a:rPr lang="en-US" i="1" dirty="0">
                <a:latin typeface="Perpetua" panose="02020502060401020303" pitchFamily="18" charset="77"/>
                <a:cs typeface="Times New Roman" panose="02020603050405020304" pitchFamily="18" charset="0"/>
              </a:rPr>
              <a:t>s</a:t>
            </a:r>
            <a:r>
              <a:rPr lang="en-US" dirty="0">
                <a:latin typeface="Perpetua" panose="02020502060401020303" pitchFamily="18" charset="77"/>
                <a:cs typeface="Times New Roman" panose="02020603050405020304" pitchFamily="18" charset="0"/>
              </a:rPr>
              <a:t>=</a:t>
            </a:r>
            <a:r>
              <a:rPr lang="en-US" i="1" dirty="0">
                <a:latin typeface="Perpetua" panose="02020502060401020303" pitchFamily="18" charset="77"/>
                <a:cs typeface="Times New Roman" panose="02020603050405020304" pitchFamily="18" charset="0"/>
              </a:rPr>
              <a:t>1,…S</a:t>
            </a:r>
            <a:r>
              <a:rPr lang="en-US" dirty="0">
                <a:latin typeface="Perpetua" panose="02020502060401020303" pitchFamily="18" charset="77"/>
                <a:cs typeface="Times New Roman" panose="02020603050405020304" pitchFamily="18" charset="0"/>
              </a:rPr>
              <a:t>, and  </a:t>
            </a:r>
            <a:r>
              <a:rPr lang="en-US" i="1" dirty="0" err="1">
                <a:latin typeface="Perpetua" panose="02020502060401020303" pitchFamily="18" charset="77"/>
                <a:cs typeface="Times New Roman" panose="02020603050405020304" pitchFamily="18" charset="0"/>
              </a:rPr>
              <a:t>Y</a:t>
            </a:r>
            <a:r>
              <a:rPr lang="en-US" i="1" baseline="-25000" dirty="0" err="1">
                <a:latin typeface="Perpetua" panose="02020502060401020303" pitchFamily="18" charset="77"/>
                <a:cs typeface="Times New Roman" panose="02020603050405020304" pitchFamily="18" charset="0"/>
              </a:rPr>
              <a:t>s,t</a:t>
            </a:r>
            <a:r>
              <a:rPr lang="en-US" i="1" baseline="-25000" dirty="0">
                <a:latin typeface="Perpetua" panose="02020502060401020303" pitchFamily="18" charset="77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Perpetua" panose="02020502060401020303" pitchFamily="18" charset="77"/>
                <a:cs typeface="Times New Roman" panose="02020603050405020304" pitchFamily="18" charset="0"/>
              </a:rPr>
              <a:t>with discrete seasonal time steps </a:t>
            </a:r>
            <a:r>
              <a:rPr lang="en-US" i="1" dirty="0">
                <a:latin typeface="Perpetua" panose="02020502060401020303" pitchFamily="18" charset="77"/>
                <a:cs typeface="Times New Roman" panose="02020603050405020304" pitchFamily="18" charset="0"/>
              </a:rPr>
              <a:t>t</a:t>
            </a:r>
            <a:r>
              <a:rPr lang="en-US" dirty="0">
                <a:latin typeface="Perpetua" panose="02020502060401020303" pitchFamily="18" charset="77"/>
                <a:cs typeface="Times New Roman" panose="02020603050405020304" pitchFamily="18" charset="0"/>
              </a:rPr>
              <a:t> and knot locations </a:t>
            </a:r>
            <a:r>
              <a:rPr lang="en-US" i="1" dirty="0">
                <a:latin typeface="Perpetua" panose="02020502060401020303" pitchFamily="18" charset="77"/>
                <a:cs typeface="Times New Roman" panose="02020603050405020304" pitchFamily="18" charset="0"/>
              </a:rPr>
              <a:t>s</a:t>
            </a:r>
          </a:p>
          <a:p>
            <a:pPr lvl="1"/>
            <a:r>
              <a:rPr lang="en-US" dirty="0">
                <a:latin typeface="Perpetua" panose="02020502060401020303" pitchFamily="18" charset="77"/>
                <a:cs typeface="Times New Roman" panose="02020603050405020304" pitchFamily="18" charset="0"/>
              </a:rPr>
              <a:t>Unobserved dynamic state process – describing underlying population dynamics</a:t>
            </a:r>
          </a:p>
          <a:p>
            <a:pPr lvl="1"/>
            <a:r>
              <a:rPr lang="en-US" dirty="0">
                <a:latin typeface="Perpetua" panose="02020502060401020303" pitchFamily="18" charset="77"/>
                <a:cs typeface="Times New Roman" panose="02020603050405020304" pitchFamily="18" charset="0"/>
              </a:rPr>
              <a:t>Observation process – linking observations to the true dynamics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A619171-EA8C-2CC3-7582-9F49C4128622}"/>
              </a:ext>
            </a:extLst>
          </p:cNvPr>
          <p:cNvGrpSpPr/>
          <p:nvPr/>
        </p:nvGrpSpPr>
        <p:grpSpPr>
          <a:xfrm>
            <a:off x="371894" y="3820000"/>
            <a:ext cx="11186987" cy="2509731"/>
            <a:chOff x="497624" y="3945730"/>
            <a:chExt cx="11186987" cy="25097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F44B2A71-C6DF-E8C3-BDB0-AC901AB3FCAA}"/>
                    </a:ext>
                  </a:extLst>
                </p:cNvPr>
                <p:cNvSpPr/>
                <p:nvPr/>
              </p:nvSpPr>
              <p:spPr>
                <a:xfrm>
                  <a:off x="4511131" y="3945730"/>
                  <a:ext cx="2012923" cy="4424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b="0" i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𝚺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  <m: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sup>
                            </m:sSubSup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F44B2A71-C6DF-E8C3-BDB0-AC901AB3FC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1131" y="3945730"/>
                  <a:ext cx="2012923" cy="44249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5877AF7-D3E2-B8E0-DE44-74B06083FB75}"/>
                    </a:ext>
                  </a:extLst>
                </p:cNvPr>
                <p:cNvSpPr/>
                <p:nvPr/>
              </p:nvSpPr>
              <p:spPr>
                <a:xfrm>
                  <a:off x="497624" y="4566413"/>
                  <a:ext cx="11186987" cy="50687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a14:m>
                  <a:r>
                    <a:rPr lang="en-US" b="1" dirty="0"/>
                    <a:t> </a:t>
                  </a:r>
                  <a:r>
                    <a:rPr lang="en-US" dirty="0"/>
                    <a:t>+</a:t>
                  </a:r>
                  <a:r>
                    <a:rPr lang="en-US" b="1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𝐍𝟏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𝒊𝒏𝒗𝒍𝒐𝒊𝒈𝒕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a14:m>
                  <a:r>
                    <a:rPr lang="en-US" b="1" dirty="0"/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bSup>
                        </m:sup>
                      </m:sSup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5877AF7-D3E2-B8E0-DE44-74B06083FB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624" y="4566413"/>
                  <a:ext cx="11186987" cy="506870"/>
                </a:xfrm>
                <a:prstGeom prst="rect">
                  <a:avLst/>
                </a:prstGeom>
                <a:blipFill>
                  <a:blip r:embed="rId3"/>
                  <a:stretch>
                    <a:fillRect b="-73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974B37B-1A4C-3E62-09F9-D20D7414C87B}"/>
                    </a:ext>
                  </a:extLst>
                </p:cNvPr>
                <p:cNvSpPr txBox="1"/>
                <p:nvPr/>
              </p:nvSpPr>
              <p:spPr>
                <a:xfrm>
                  <a:off x="1396466" y="5948591"/>
                  <a:ext cx="8780362" cy="5068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sup>
                      </m:sSubSup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𝒊𝒏𝒗𝒍𝒐𝒊𝒈𝒕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dirty="0"/>
                    <a:t>+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sup>
                      </m:sSubSup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𝒊𝒏𝒗𝒍𝒐𝒊𝒈𝒕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a14:m>
                  <a:r>
                    <a:rPr lang="en-US" b="1" dirty="0"/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𝑵𝑳</m:t>
                              </m:r>
                            </m:sub>
                          </m:sSub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𝑵𝑳</m:t>
                              </m:r>
                            </m:sup>
                          </m:sSubSup>
                        </m:sup>
                      </m:sSup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974B37B-1A4C-3E62-09F9-D20D7414C8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466" y="5948591"/>
                  <a:ext cx="8780362" cy="506870"/>
                </a:xfrm>
                <a:prstGeom prst="rect">
                  <a:avLst/>
                </a:prstGeom>
                <a:blipFill>
                  <a:blip r:embed="rId4"/>
                  <a:stretch>
                    <a:fillRect b="-73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51C3312-49AA-F97F-0808-36E521492F68}"/>
                </a:ext>
              </a:extLst>
            </p:cNvPr>
            <p:cNvSpPr txBox="1"/>
            <p:nvPr/>
          </p:nvSpPr>
          <p:spPr>
            <a:xfrm>
              <a:off x="5517593" y="4988599"/>
              <a:ext cx="24237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.</a:t>
              </a:r>
            </a:p>
            <a:p>
              <a:r>
                <a:rPr lang="en-US" dirty="0"/>
                <a:t>.</a:t>
              </a:r>
            </a:p>
            <a:p>
              <a:r>
                <a:rPr lang="en-US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058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ubes connected with a red line">
            <a:extLst>
              <a:ext uri="{FF2B5EF4-FFF2-40B4-BE49-F238E27FC236}">
                <a16:creationId xmlns:a16="http://schemas.microsoft.com/office/drawing/2014/main" id="{D661EF47-C1C6-574D-6A4E-E2F9AF1DED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73" r="10577" b="-1"/>
          <a:stretch/>
        </p:blipFill>
        <p:spPr>
          <a:xfrm>
            <a:off x="9514390" y="0"/>
            <a:ext cx="2677610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7D0DF3-20FC-4529-4F39-DDC3AA675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237" y="92934"/>
            <a:ext cx="7693010" cy="7459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>
                <a:latin typeface="Perpetua" panose="02020502060401020303" pitchFamily="18" charset="77"/>
              </a:rPr>
              <a:t>Model development - </a:t>
            </a:r>
            <a:r>
              <a:rPr lang="en-US" b="1" i="1" dirty="0">
                <a:latin typeface="Perpetua" panose="02020502060401020303" pitchFamily="18" charset="77"/>
              </a:rPr>
              <a:t>Pathway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B6A675C-5D57-BF4F-679B-EB79FACD06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885564"/>
              </p:ext>
            </p:extLst>
          </p:nvPr>
        </p:nvGraphicFramePr>
        <p:xfrm>
          <a:off x="737777" y="2153847"/>
          <a:ext cx="8111764" cy="3882976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576267">
                  <a:extLst>
                    <a:ext uri="{9D8B030D-6E8A-4147-A177-3AD203B41FA5}">
                      <a16:colId xmlns:a16="http://schemas.microsoft.com/office/drawing/2014/main" val="1468627323"/>
                    </a:ext>
                  </a:extLst>
                </a:gridCol>
                <a:gridCol w="4739582">
                  <a:extLst>
                    <a:ext uri="{9D8B030D-6E8A-4147-A177-3AD203B41FA5}">
                      <a16:colId xmlns:a16="http://schemas.microsoft.com/office/drawing/2014/main" val="1840866289"/>
                    </a:ext>
                  </a:extLst>
                </a:gridCol>
                <a:gridCol w="1795915">
                  <a:extLst>
                    <a:ext uri="{9D8B030D-6E8A-4147-A177-3AD203B41FA5}">
                      <a16:colId xmlns:a16="http://schemas.microsoft.com/office/drawing/2014/main" val="4178291212"/>
                    </a:ext>
                  </a:extLst>
                </a:gridCol>
              </a:tblGrid>
              <a:tr h="52416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Perpetua" panose="02020502060401020303" pitchFamily="18" charset="77"/>
                          <a:cs typeface="Times New Roman" panose="02020603050405020304" pitchFamily="18" charset="0"/>
                        </a:rPr>
                        <a:t>Models developed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Perpetua" panose="02020502060401020303" pitchFamily="18" charset="77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Perpetua" panose="02020502060401020303" pitchFamily="18" charset="77"/>
                          <a:cs typeface="Times New Roman" panose="02020603050405020304" pitchFamily="18" charset="0"/>
                        </a:rPr>
                        <a:t>Outcome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6313386"/>
                  </a:ext>
                </a:extLst>
              </a:tr>
              <a:tr h="52416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Perpetua" panose="02020502060401020303" pitchFamily="18" charset="77"/>
                          <a:cs typeface="Times New Roman" panose="02020603050405020304" pitchFamily="18" charset="0"/>
                        </a:rPr>
                        <a:t>Version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Perpetua" panose="02020502060401020303" pitchFamily="18" charset="77"/>
                          <a:cs typeface="Times New Roman" panose="02020603050405020304" pitchFamily="18" charset="0"/>
                        </a:rPr>
                        <a:t>5 size classes/fit to CPUE, combined total catch, CPUE composition, combined catch composition (cell-level data)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Perpetua" panose="02020502060401020303" pitchFamily="18" charset="7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9772785"/>
                  </a:ext>
                </a:extLst>
              </a:tr>
              <a:tr h="5241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Perpetua" panose="02020502060401020303" pitchFamily="18" charset="77"/>
                          <a:cs typeface="Times New Roman" panose="02020603050405020304" pitchFamily="18" charset="0"/>
                        </a:rPr>
                        <a:t>Version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Perpetua" panose="02020502060401020303" pitchFamily="18" charset="77"/>
                          <a:cs typeface="Times New Roman" panose="02020603050405020304" pitchFamily="18" charset="0"/>
                        </a:rPr>
                        <a:t>Same as version 1, but harvest rate was modeled using temporal random walk instead of GMRF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Perpetua" panose="02020502060401020303" pitchFamily="18" charset="7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49188"/>
                  </a:ext>
                </a:extLst>
              </a:tr>
              <a:tr h="5241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Perpetua" panose="02020502060401020303" pitchFamily="18" charset="77"/>
                          <a:cs typeface="Times New Roman" panose="02020603050405020304" pitchFamily="18" charset="0"/>
                        </a:rPr>
                        <a:t>Version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Perpetua" panose="02020502060401020303" pitchFamily="18" charset="77"/>
                          <a:cs typeface="Times New Roman" panose="02020603050405020304" pitchFamily="18" charset="0"/>
                        </a:rPr>
                        <a:t>Same as version 1, but only has 2 size classes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Perpetua" panose="02020502060401020303" pitchFamily="18" charset="7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4049010"/>
                  </a:ext>
                </a:extLst>
              </a:tr>
              <a:tr h="5241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Perpetua" panose="02020502060401020303" pitchFamily="18" charset="77"/>
                          <a:cs typeface="Times New Roman" panose="02020603050405020304" pitchFamily="18" charset="0"/>
                        </a:rPr>
                        <a:t>Version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Perpetua" panose="02020502060401020303" pitchFamily="18" charset="77"/>
                          <a:cs typeface="Times New Roman" panose="02020603050405020304" pitchFamily="18" charset="0"/>
                        </a:rPr>
                        <a:t>Same as version 3, but harvest rate was modeled using temporal random walk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Perpetua" panose="02020502060401020303" pitchFamily="18" charset="7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3040633"/>
                  </a:ext>
                </a:extLst>
              </a:tr>
              <a:tr h="5241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Perpetua" panose="02020502060401020303" pitchFamily="18" charset="77"/>
                          <a:cs typeface="Times New Roman" panose="02020603050405020304" pitchFamily="18" charset="0"/>
                        </a:rPr>
                        <a:t>Version 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Perpetua" panose="02020502060401020303" pitchFamily="18" charset="77"/>
                          <a:cs typeface="Times New Roman" panose="02020603050405020304" pitchFamily="18" charset="0"/>
                        </a:rPr>
                        <a:t>Not predicting catch (catch without error)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latin typeface="Perpetua" panose="02020502060401020303" pitchFamily="18" charset="7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678974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81842C1-45F2-44CC-E8DE-872F194C0D29}"/>
              </a:ext>
            </a:extLst>
          </p:cNvPr>
          <p:cNvSpPr txBox="1"/>
          <p:nvPr/>
        </p:nvSpPr>
        <p:spPr>
          <a:xfrm>
            <a:off x="737777" y="838880"/>
            <a:ext cx="609985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2000" u="sng" dirty="0">
                <a:latin typeface="Perpetua" panose="02020502060401020303" pitchFamily="18" charset="77"/>
                <a:cs typeface="Times New Roman" panose="02020603050405020304" pitchFamily="18" charset="0"/>
              </a:rPr>
              <a:t>An operating model was developed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>
                <a:latin typeface="Perpetua" panose="02020502060401020303" pitchFamily="18" charset="77"/>
                <a:cs typeface="Times New Roman" panose="02020603050405020304" pitchFamily="18" charset="0"/>
              </a:rPr>
              <a:t>Age-structured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>
                <a:latin typeface="Perpetua" panose="02020502060401020303" pitchFamily="18" charset="77"/>
                <a:cs typeface="Times New Roman" panose="02020603050405020304" pitchFamily="18" charset="0"/>
              </a:rPr>
              <a:t>Same dimension as the YFT OM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5C974DB1-7E71-DF47-A2E6-ED8E2DE09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2795" y="3760807"/>
            <a:ext cx="531896" cy="531896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6526EE8-BCF5-1B19-0C1D-79E4D04A1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2795" y="3003032"/>
            <a:ext cx="531896" cy="53189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F5FC1346-E827-8D95-D5A7-CE38458B2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2795" y="4357167"/>
            <a:ext cx="531896" cy="53189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F2BDA85-92E4-B9A6-8B6D-0344C3847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2795" y="4990567"/>
            <a:ext cx="531896" cy="53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60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8114</TotalTime>
  <Words>737</Words>
  <Application>Microsoft Macintosh PowerPoint</Application>
  <PresentationFormat>Widescreen</PresentationFormat>
  <Paragraphs>154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Perpetua</vt:lpstr>
      <vt:lpstr>Wingdings</vt:lpstr>
      <vt:lpstr>Office Theme</vt:lpstr>
      <vt:lpstr>  Team Spatiotemporal:    Indian Ocean yellowfin tuna</vt:lpstr>
      <vt:lpstr>PowerPoint Presentation</vt:lpstr>
      <vt:lpstr>PowerPoint Presentation</vt:lpstr>
      <vt:lpstr>Input data</vt:lpstr>
      <vt:lpstr>PowerPoint Presentation</vt:lpstr>
      <vt:lpstr>STM: Application to Yellowfin Tuna </vt:lpstr>
      <vt:lpstr>Model development - Pathway</vt:lpstr>
      <vt:lpstr>Spatiotemporal model – Yellowfin Tuna</vt:lpstr>
      <vt:lpstr>Model development - Pathway</vt:lpstr>
      <vt:lpstr>Model development – Version 5 </vt:lpstr>
      <vt:lpstr>Model estimation</vt:lpstr>
      <vt:lpstr>Results – simulated data </vt:lpstr>
      <vt:lpstr>Model configurations</vt:lpstr>
      <vt:lpstr>Results</vt:lpstr>
      <vt:lpstr>What we learned…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Spatiotemporal: Indian Ocean yellowfin tuna</dc:title>
  <dc:creator>Jie Cao</dc:creator>
  <cp:lastModifiedBy>Jie Cao</cp:lastModifiedBy>
  <cp:revision>60</cp:revision>
  <dcterms:created xsi:type="dcterms:W3CDTF">2023-02-23T14:01:48Z</dcterms:created>
  <dcterms:modified xsi:type="dcterms:W3CDTF">2023-03-04T18:53:56Z</dcterms:modified>
</cp:coreProperties>
</file>